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3" r:id="rId3"/>
    <p:sldId id="257" r:id="rId4"/>
    <p:sldId id="258" r:id="rId5"/>
    <p:sldId id="266" r:id="rId6"/>
    <p:sldId id="272" r:id="rId7"/>
    <p:sldId id="268" r:id="rId8"/>
    <p:sldId id="262" r:id="rId9"/>
    <p:sldId id="259" r:id="rId10"/>
    <p:sldId id="275" r:id="rId11"/>
    <p:sldId id="261" r:id="rId12"/>
    <p:sldId id="271" r:id="rId13"/>
    <p:sldId id="269" r:id="rId14"/>
    <p:sldId id="263" r:id="rId15"/>
    <p:sldId id="274" r:id="rId16"/>
    <p:sldId id="264" r:id="rId17"/>
    <p:sldId id="270"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DAB0C-C5E0-4B7D-92B1-7CC13E37EC6A}" v="13" dt="2026-05-13T08:46:03.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002" autoAdjust="0"/>
    <p:restoredTop sz="84900" autoAdjust="0"/>
  </p:normalViewPr>
  <p:slideViewPr>
    <p:cSldViewPr snapToGrid="0">
      <p:cViewPr varScale="1">
        <p:scale>
          <a:sx n="53" d="100"/>
          <a:sy n="53" d="100"/>
        </p:scale>
        <p:origin x="1216" y="52"/>
      </p:cViewPr>
      <p:guideLst/>
    </p:cSldViewPr>
  </p:slideViewPr>
  <p:notesTextViewPr>
    <p:cViewPr>
      <p:scale>
        <a:sx n="1" d="1"/>
        <a:sy n="1" d="1"/>
      </p:scale>
      <p:origin x="0" y="0"/>
    </p:cViewPr>
  </p:notesTextViewPr>
  <p:sorterViewPr>
    <p:cViewPr>
      <p:scale>
        <a:sx n="100" d="100"/>
        <a:sy n="100" d="100"/>
      </p:scale>
      <p:origin x="0" y="-5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0EF65F-0901-4A8F-BF50-83865CF7F9E2}" type="doc">
      <dgm:prSet loTypeId="urn:microsoft.com/office/officeart/2005/8/layout/radial6" loCatId="cycle" qsTypeId="urn:microsoft.com/office/officeart/2005/8/quickstyle/simple1" qsCatId="simple" csTypeId="urn:microsoft.com/office/officeart/2005/8/colors/accent3_2" csCatId="accent3" phldr="1"/>
      <dgm:spPr/>
      <dgm:t>
        <a:bodyPr/>
        <a:lstStyle/>
        <a:p>
          <a:endParaRPr lang="en-ZA"/>
        </a:p>
      </dgm:t>
    </dgm:pt>
    <dgm:pt modelId="{3D7D9792-3807-46DC-868C-AD5DC8334FF1}">
      <dgm:prSet phldrT="[Text]" custT="1"/>
      <dgm:spPr/>
      <dgm:t>
        <a:bodyPr/>
        <a:lstStyle/>
        <a:p>
          <a:r>
            <a:rPr lang="en-ZA" sz="1600" b="1" i="0" dirty="0"/>
            <a:t>2835</a:t>
          </a:r>
          <a:r>
            <a:rPr lang="en-ZA" sz="1600" dirty="0"/>
            <a:t> followers on </a:t>
          </a:r>
          <a:r>
            <a:rPr lang="en-ZA" sz="1600" b="1" dirty="0"/>
            <a:t>FACEBOOK</a:t>
          </a:r>
        </a:p>
      </dgm:t>
    </dgm:pt>
    <dgm:pt modelId="{8EFC6640-FB81-44EE-BE37-CEFDB333681E}" type="parTrans" cxnId="{E324EF32-7A3F-4912-B200-DD30E974C8CB}">
      <dgm:prSet/>
      <dgm:spPr/>
      <dgm:t>
        <a:bodyPr/>
        <a:lstStyle/>
        <a:p>
          <a:endParaRPr lang="en-ZA"/>
        </a:p>
      </dgm:t>
    </dgm:pt>
    <dgm:pt modelId="{7781FB5F-4AAE-4906-B63D-C13C50FCE48F}" type="sibTrans" cxnId="{E324EF32-7A3F-4912-B200-DD30E974C8CB}">
      <dgm:prSet/>
      <dgm:spPr/>
      <dgm:t>
        <a:bodyPr/>
        <a:lstStyle/>
        <a:p>
          <a:endParaRPr lang="en-ZA"/>
        </a:p>
      </dgm:t>
    </dgm:pt>
    <dgm:pt modelId="{CBFF0B64-2F9B-45BE-BF9D-6C6D6D69B96F}">
      <dgm:prSet phldrT="[Text]" custT="1"/>
      <dgm:spPr/>
      <dgm:t>
        <a:bodyPr/>
        <a:lstStyle/>
        <a:p>
          <a:r>
            <a:rPr lang="en-ZA" sz="1600" b="1" dirty="0"/>
            <a:t>490</a:t>
          </a:r>
        </a:p>
        <a:p>
          <a:r>
            <a:rPr lang="en-ZA" sz="1600" dirty="0"/>
            <a:t> </a:t>
          </a:r>
          <a:r>
            <a:rPr lang="en-ZA" sz="1600" b="1" dirty="0"/>
            <a:t>E-MAIL SUB-SCRIBERS</a:t>
          </a:r>
        </a:p>
      </dgm:t>
    </dgm:pt>
    <dgm:pt modelId="{3A9AC40C-4A57-4D96-B200-3B61934FE1B5}" type="parTrans" cxnId="{6F277C5E-8DC3-4C69-B30A-A84252C1D227}">
      <dgm:prSet/>
      <dgm:spPr/>
      <dgm:t>
        <a:bodyPr/>
        <a:lstStyle/>
        <a:p>
          <a:endParaRPr lang="en-ZA"/>
        </a:p>
      </dgm:t>
    </dgm:pt>
    <dgm:pt modelId="{0967B149-F92A-4069-B315-5A24C98CAC97}" type="sibTrans" cxnId="{6F277C5E-8DC3-4C69-B30A-A84252C1D227}">
      <dgm:prSet/>
      <dgm:spPr/>
      <dgm:t>
        <a:bodyPr/>
        <a:lstStyle/>
        <a:p>
          <a:endParaRPr lang="en-ZA"/>
        </a:p>
      </dgm:t>
    </dgm:pt>
    <dgm:pt modelId="{9C470112-8CBF-4226-8C7D-ABB0051BC9E1}">
      <dgm:prSet phldrT="[Text]"/>
      <dgm:spPr/>
      <dgm:t>
        <a:bodyPr/>
        <a:lstStyle/>
        <a:p>
          <a:r>
            <a:rPr lang="en-ZA" b="1" dirty="0"/>
            <a:t>166  Community Members on  our WHATSAPP GROUP</a:t>
          </a:r>
        </a:p>
      </dgm:t>
    </dgm:pt>
    <dgm:pt modelId="{A8022DF1-BB51-4BF7-8997-29D4B3BB59B5}" type="parTrans" cxnId="{30279A0B-FAA2-4F82-BDD6-EEB702733EBD}">
      <dgm:prSet/>
      <dgm:spPr/>
      <dgm:t>
        <a:bodyPr/>
        <a:lstStyle/>
        <a:p>
          <a:endParaRPr lang="en-ZA"/>
        </a:p>
      </dgm:t>
    </dgm:pt>
    <dgm:pt modelId="{855A5D62-BF51-44E4-81D3-E99FBBEAA4CE}" type="sibTrans" cxnId="{30279A0B-FAA2-4F82-BDD6-EEB702733EBD}">
      <dgm:prSet/>
      <dgm:spPr/>
      <dgm:t>
        <a:bodyPr/>
        <a:lstStyle/>
        <a:p>
          <a:endParaRPr lang="en-ZA"/>
        </a:p>
      </dgm:t>
    </dgm:pt>
    <dgm:pt modelId="{72B072FB-87CE-4EC4-836A-5C6A766AA7CF}">
      <dgm:prSet custT="1"/>
      <dgm:spPr/>
      <dgm:t>
        <a:bodyPr/>
        <a:lstStyle/>
        <a:p>
          <a:r>
            <a:rPr lang="en-ZA" sz="1600" b="1" dirty="0"/>
            <a:t>11200</a:t>
          </a:r>
          <a:r>
            <a:rPr lang="en-ZA" sz="1600" dirty="0"/>
            <a:t> views the past year on </a:t>
          </a:r>
          <a:r>
            <a:rPr lang="en-ZA" sz="1600" b="1" dirty="0"/>
            <a:t>WEBSITE</a:t>
          </a:r>
          <a:endParaRPr lang="en-ZA" sz="1600" dirty="0"/>
        </a:p>
      </dgm:t>
    </dgm:pt>
    <dgm:pt modelId="{B1E3EBC7-6E1F-4444-8426-F2F17EE5201F}" type="parTrans" cxnId="{4BE78624-7182-4C76-ADA9-95B53FC2CA61}">
      <dgm:prSet/>
      <dgm:spPr/>
      <dgm:t>
        <a:bodyPr/>
        <a:lstStyle/>
        <a:p>
          <a:endParaRPr lang="en-ZA"/>
        </a:p>
      </dgm:t>
    </dgm:pt>
    <dgm:pt modelId="{49525416-D00D-4A9C-8485-3F20383E9990}" type="sibTrans" cxnId="{4BE78624-7182-4C76-ADA9-95B53FC2CA61}">
      <dgm:prSet/>
      <dgm:spPr/>
      <dgm:t>
        <a:bodyPr/>
        <a:lstStyle/>
        <a:p>
          <a:endParaRPr lang="en-ZA"/>
        </a:p>
      </dgm:t>
    </dgm:pt>
    <dgm:pt modelId="{CD9B979B-83E3-4521-8AFF-5166CB67725E}">
      <dgm:prSet/>
      <dgm:spPr/>
      <dgm:t>
        <a:bodyPr/>
        <a:lstStyle/>
        <a:p>
          <a:endParaRPr lang="en-ZA"/>
        </a:p>
      </dgm:t>
    </dgm:pt>
    <dgm:pt modelId="{B5015BD5-B901-4970-A77E-808B8A1603D1}" type="parTrans" cxnId="{10CD1263-1133-49C5-A8BB-9980EA643A2C}">
      <dgm:prSet/>
      <dgm:spPr/>
      <dgm:t>
        <a:bodyPr/>
        <a:lstStyle/>
        <a:p>
          <a:endParaRPr lang="en-ZA"/>
        </a:p>
      </dgm:t>
    </dgm:pt>
    <dgm:pt modelId="{61D95695-A011-4F63-89E9-515FE533BEA4}" type="sibTrans" cxnId="{10CD1263-1133-49C5-A8BB-9980EA643A2C}">
      <dgm:prSet/>
      <dgm:spPr/>
      <dgm:t>
        <a:bodyPr/>
        <a:lstStyle/>
        <a:p>
          <a:endParaRPr lang="en-ZA"/>
        </a:p>
      </dgm:t>
    </dgm:pt>
    <dgm:pt modelId="{16255F6C-B665-476F-9B47-0A7CCD44E21B}">
      <dgm:prSet/>
      <dgm:spPr/>
      <dgm:t>
        <a:bodyPr/>
        <a:lstStyle/>
        <a:p>
          <a:endParaRPr lang="en-ZA"/>
        </a:p>
      </dgm:t>
    </dgm:pt>
    <dgm:pt modelId="{79D5E978-D1B7-4C4F-AEF2-A00336C4EAD4}" type="parTrans" cxnId="{80F49FE7-D8C6-45F9-B971-4DF2C081A1AA}">
      <dgm:prSet/>
      <dgm:spPr/>
      <dgm:t>
        <a:bodyPr/>
        <a:lstStyle/>
        <a:p>
          <a:endParaRPr lang="en-ZA"/>
        </a:p>
      </dgm:t>
    </dgm:pt>
    <dgm:pt modelId="{00E55289-89B1-4FEF-924F-6886B23FC467}" type="sibTrans" cxnId="{80F49FE7-D8C6-45F9-B971-4DF2C081A1AA}">
      <dgm:prSet/>
      <dgm:spPr/>
      <dgm:t>
        <a:bodyPr/>
        <a:lstStyle/>
        <a:p>
          <a:endParaRPr lang="en-ZA"/>
        </a:p>
      </dgm:t>
    </dgm:pt>
    <dgm:pt modelId="{100ACE5C-8381-4252-8F81-F72F9ADDF455}">
      <dgm:prSet phldrT="[Text]" custT="1"/>
      <dgm:spPr>
        <a:noFill/>
        <a:ln>
          <a:noFill/>
        </a:ln>
      </dgm:spPr>
      <dgm:t>
        <a:bodyPr/>
        <a:lstStyle/>
        <a:p>
          <a:endParaRPr lang="en-ZA" sz="2400" b="1" dirty="0"/>
        </a:p>
      </dgm:t>
    </dgm:pt>
    <dgm:pt modelId="{F5BFE2EC-F764-43F5-BACD-EA2C431C4759}" type="sibTrans" cxnId="{11C42A4D-DAA1-4B2B-939C-F4A00ED421B6}">
      <dgm:prSet/>
      <dgm:spPr/>
      <dgm:t>
        <a:bodyPr/>
        <a:lstStyle/>
        <a:p>
          <a:endParaRPr lang="en-ZA"/>
        </a:p>
      </dgm:t>
    </dgm:pt>
    <dgm:pt modelId="{5EF81F04-CCD6-4AF8-A956-0FEF29245D25}" type="parTrans" cxnId="{11C42A4D-DAA1-4B2B-939C-F4A00ED421B6}">
      <dgm:prSet/>
      <dgm:spPr/>
      <dgm:t>
        <a:bodyPr/>
        <a:lstStyle/>
        <a:p>
          <a:endParaRPr lang="en-ZA"/>
        </a:p>
      </dgm:t>
    </dgm:pt>
    <dgm:pt modelId="{357420F9-0C4E-4C1F-81DC-DAC520C85956}" type="pres">
      <dgm:prSet presAssocID="{1E0EF65F-0901-4A8F-BF50-83865CF7F9E2}" presName="Name0" presStyleCnt="0">
        <dgm:presLayoutVars>
          <dgm:chMax val="1"/>
          <dgm:dir/>
          <dgm:animLvl val="ctr"/>
          <dgm:resizeHandles val="exact"/>
        </dgm:presLayoutVars>
      </dgm:prSet>
      <dgm:spPr/>
    </dgm:pt>
    <dgm:pt modelId="{FCB1EDA7-0829-4CD3-A4EF-2173404E1DEA}" type="pres">
      <dgm:prSet presAssocID="{100ACE5C-8381-4252-8F81-F72F9ADDF455}" presName="centerShape" presStyleLbl="node0" presStyleIdx="0" presStyleCnt="1" custScaleX="146613" custScaleY="117467" custLinFactNeighborX="-56408" custLinFactNeighborY="-5730"/>
      <dgm:spPr/>
    </dgm:pt>
    <dgm:pt modelId="{D028E9DE-5936-45F5-BAB1-E3F9A036F4AB}" type="pres">
      <dgm:prSet presAssocID="{3D7D9792-3807-46DC-868C-AD5DC8334FF1}" presName="node" presStyleLbl="node1" presStyleIdx="0" presStyleCnt="4" custScaleX="115202" custRadScaleRad="151926" custRadScaleInc="-203259">
        <dgm:presLayoutVars>
          <dgm:bulletEnabled val="1"/>
        </dgm:presLayoutVars>
      </dgm:prSet>
      <dgm:spPr/>
    </dgm:pt>
    <dgm:pt modelId="{A4BEB291-F39D-477D-927B-735FAC3C0209}" type="pres">
      <dgm:prSet presAssocID="{3D7D9792-3807-46DC-868C-AD5DC8334FF1}" presName="dummy" presStyleCnt="0"/>
      <dgm:spPr/>
    </dgm:pt>
    <dgm:pt modelId="{53BA4E23-90B8-4892-990F-242FEBFD9E5E}" type="pres">
      <dgm:prSet presAssocID="{7781FB5F-4AAE-4906-B63D-C13C50FCE48F}" presName="sibTrans" presStyleLbl="sibTrans2D1" presStyleIdx="0" presStyleCnt="4"/>
      <dgm:spPr/>
    </dgm:pt>
    <dgm:pt modelId="{CE2E4088-700D-403F-A628-50D98AB82AD5}" type="pres">
      <dgm:prSet presAssocID="{CBFF0B64-2F9B-45BE-BF9D-6C6D6D69B96F}" presName="node" presStyleLbl="node1" presStyleIdx="1" presStyleCnt="4" custScaleX="112886" custRadScaleRad="47259" custRadScaleInc="-390571">
        <dgm:presLayoutVars>
          <dgm:bulletEnabled val="1"/>
        </dgm:presLayoutVars>
      </dgm:prSet>
      <dgm:spPr/>
    </dgm:pt>
    <dgm:pt modelId="{7811A0FA-1134-4AA9-BC9F-B3B05A9B4AF3}" type="pres">
      <dgm:prSet presAssocID="{CBFF0B64-2F9B-45BE-BF9D-6C6D6D69B96F}" presName="dummy" presStyleCnt="0"/>
      <dgm:spPr/>
    </dgm:pt>
    <dgm:pt modelId="{C329E38B-39CC-4477-8562-0B1C5A356511}" type="pres">
      <dgm:prSet presAssocID="{0967B149-F92A-4069-B315-5A24C98CAC97}" presName="sibTrans" presStyleLbl="sibTrans2D1" presStyleIdx="1" presStyleCnt="4"/>
      <dgm:spPr/>
    </dgm:pt>
    <dgm:pt modelId="{E8D4B59B-191D-4B52-A645-438698C8B0C3}" type="pres">
      <dgm:prSet presAssocID="{9C470112-8CBF-4226-8C7D-ABB0051BC9E1}" presName="node" presStyleLbl="node1" presStyleIdx="2" presStyleCnt="4" custRadScaleRad="122003" custRadScaleInc="138024">
        <dgm:presLayoutVars>
          <dgm:bulletEnabled val="1"/>
        </dgm:presLayoutVars>
      </dgm:prSet>
      <dgm:spPr/>
    </dgm:pt>
    <dgm:pt modelId="{51CBDBE0-A4A5-4CE5-89BB-B0C1E8C11A44}" type="pres">
      <dgm:prSet presAssocID="{9C470112-8CBF-4226-8C7D-ABB0051BC9E1}" presName="dummy" presStyleCnt="0"/>
      <dgm:spPr/>
    </dgm:pt>
    <dgm:pt modelId="{6AA0E9BE-9E97-487C-A8BE-A51EB507456A}" type="pres">
      <dgm:prSet presAssocID="{855A5D62-BF51-44E4-81D3-E99FBBEAA4CE}" presName="sibTrans" presStyleLbl="sibTrans2D1" presStyleIdx="2" presStyleCnt="4"/>
      <dgm:spPr/>
    </dgm:pt>
    <dgm:pt modelId="{E24CCB7A-E771-49E0-8AFC-715C6BE464DF}" type="pres">
      <dgm:prSet presAssocID="{72B072FB-87CE-4EC4-836A-5C6A766AA7CF}" presName="node" presStyleLbl="node1" presStyleIdx="3" presStyleCnt="4" custScaleY="110020" custRadScaleRad="217359" custRadScaleInc="-60760">
        <dgm:presLayoutVars>
          <dgm:bulletEnabled val="1"/>
        </dgm:presLayoutVars>
      </dgm:prSet>
      <dgm:spPr/>
    </dgm:pt>
    <dgm:pt modelId="{04183F5B-3544-45BB-B84B-417E5A4B46AE}" type="pres">
      <dgm:prSet presAssocID="{72B072FB-87CE-4EC4-836A-5C6A766AA7CF}" presName="dummy" presStyleCnt="0"/>
      <dgm:spPr/>
    </dgm:pt>
    <dgm:pt modelId="{73D4700F-CE50-4193-BDE3-8DB445D87559}" type="pres">
      <dgm:prSet presAssocID="{49525416-D00D-4A9C-8485-3F20383E9990}" presName="sibTrans" presStyleLbl="sibTrans2D1" presStyleIdx="3" presStyleCnt="4" custLinFactNeighborX="-12125" custLinFactNeighborY="-4863"/>
      <dgm:spPr/>
    </dgm:pt>
  </dgm:ptLst>
  <dgm:cxnLst>
    <dgm:cxn modelId="{B278FA03-D6DD-46A7-A1E8-7889DD6D28DF}" type="presOf" srcId="{3D7D9792-3807-46DC-868C-AD5DC8334FF1}" destId="{D028E9DE-5936-45F5-BAB1-E3F9A036F4AB}" srcOrd="0" destOrd="0" presId="urn:microsoft.com/office/officeart/2005/8/layout/radial6"/>
    <dgm:cxn modelId="{30279A0B-FAA2-4F82-BDD6-EEB702733EBD}" srcId="{100ACE5C-8381-4252-8F81-F72F9ADDF455}" destId="{9C470112-8CBF-4226-8C7D-ABB0051BC9E1}" srcOrd="2" destOrd="0" parTransId="{A8022DF1-BB51-4BF7-8997-29D4B3BB59B5}" sibTransId="{855A5D62-BF51-44E4-81D3-E99FBBEAA4CE}"/>
    <dgm:cxn modelId="{6F599F1E-B182-48E9-8035-F5E9A76DD0EC}" type="presOf" srcId="{7781FB5F-4AAE-4906-B63D-C13C50FCE48F}" destId="{53BA4E23-90B8-4892-990F-242FEBFD9E5E}" srcOrd="0" destOrd="0" presId="urn:microsoft.com/office/officeart/2005/8/layout/radial6"/>
    <dgm:cxn modelId="{4BE78624-7182-4C76-ADA9-95B53FC2CA61}" srcId="{100ACE5C-8381-4252-8F81-F72F9ADDF455}" destId="{72B072FB-87CE-4EC4-836A-5C6A766AA7CF}" srcOrd="3" destOrd="0" parTransId="{B1E3EBC7-6E1F-4444-8426-F2F17EE5201F}" sibTransId="{49525416-D00D-4A9C-8485-3F20383E9990}"/>
    <dgm:cxn modelId="{47C87630-DACC-4164-A873-8EC5664A0338}" type="presOf" srcId="{9C470112-8CBF-4226-8C7D-ABB0051BC9E1}" destId="{E8D4B59B-191D-4B52-A645-438698C8B0C3}" srcOrd="0" destOrd="0" presId="urn:microsoft.com/office/officeart/2005/8/layout/radial6"/>
    <dgm:cxn modelId="{E324EF32-7A3F-4912-B200-DD30E974C8CB}" srcId="{100ACE5C-8381-4252-8F81-F72F9ADDF455}" destId="{3D7D9792-3807-46DC-868C-AD5DC8334FF1}" srcOrd="0" destOrd="0" parTransId="{8EFC6640-FB81-44EE-BE37-CEFDB333681E}" sibTransId="{7781FB5F-4AAE-4906-B63D-C13C50FCE48F}"/>
    <dgm:cxn modelId="{C2F81C3B-001E-40BB-8777-914F238EB00C}" type="presOf" srcId="{72B072FB-87CE-4EC4-836A-5C6A766AA7CF}" destId="{E24CCB7A-E771-49E0-8AFC-715C6BE464DF}" srcOrd="0" destOrd="0" presId="urn:microsoft.com/office/officeart/2005/8/layout/radial6"/>
    <dgm:cxn modelId="{6F277C5E-8DC3-4C69-B30A-A84252C1D227}" srcId="{100ACE5C-8381-4252-8F81-F72F9ADDF455}" destId="{CBFF0B64-2F9B-45BE-BF9D-6C6D6D69B96F}" srcOrd="1" destOrd="0" parTransId="{3A9AC40C-4A57-4D96-B200-3B61934FE1B5}" sibTransId="{0967B149-F92A-4069-B315-5A24C98CAC97}"/>
    <dgm:cxn modelId="{10CD1263-1133-49C5-A8BB-9980EA643A2C}" srcId="{1E0EF65F-0901-4A8F-BF50-83865CF7F9E2}" destId="{CD9B979B-83E3-4521-8AFF-5166CB67725E}" srcOrd="1" destOrd="0" parTransId="{B5015BD5-B901-4970-A77E-808B8A1603D1}" sibTransId="{61D95695-A011-4F63-89E9-515FE533BEA4}"/>
    <dgm:cxn modelId="{D235A366-70E1-4F35-B56D-3E46FA9B9FBD}" type="presOf" srcId="{0967B149-F92A-4069-B315-5A24C98CAC97}" destId="{C329E38B-39CC-4477-8562-0B1C5A356511}" srcOrd="0" destOrd="0" presId="urn:microsoft.com/office/officeart/2005/8/layout/radial6"/>
    <dgm:cxn modelId="{11C42A4D-DAA1-4B2B-939C-F4A00ED421B6}" srcId="{1E0EF65F-0901-4A8F-BF50-83865CF7F9E2}" destId="{100ACE5C-8381-4252-8F81-F72F9ADDF455}" srcOrd="0" destOrd="0" parTransId="{5EF81F04-CCD6-4AF8-A956-0FEF29245D25}" sibTransId="{F5BFE2EC-F764-43F5-BACD-EA2C431C4759}"/>
    <dgm:cxn modelId="{BCDD276E-109F-45D7-B0E7-8E2894265A0D}" type="presOf" srcId="{49525416-D00D-4A9C-8485-3F20383E9990}" destId="{73D4700F-CE50-4193-BDE3-8DB445D87559}" srcOrd="0" destOrd="0" presId="urn:microsoft.com/office/officeart/2005/8/layout/radial6"/>
    <dgm:cxn modelId="{0AE59C84-AAB0-46D1-B8ED-E61EFE877E11}" type="presOf" srcId="{100ACE5C-8381-4252-8F81-F72F9ADDF455}" destId="{FCB1EDA7-0829-4CD3-A4EF-2173404E1DEA}" srcOrd="0" destOrd="0" presId="urn:microsoft.com/office/officeart/2005/8/layout/radial6"/>
    <dgm:cxn modelId="{54474CA1-F7C0-4DB7-8254-94D89738C485}" type="presOf" srcId="{855A5D62-BF51-44E4-81D3-E99FBBEAA4CE}" destId="{6AA0E9BE-9E97-487C-A8BE-A51EB507456A}" srcOrd="0" destOrd="0" presId="urn:microsoft.com/office/officeart/2005/8/layout/radial6"/>
    <dgm:cxn modelId="{EEF261C6-0A9E-4CCC-988A-A1862A1BED3A}" type="presOf" srcId="{1E0EF65F-0901-4A8F-BF50-83865CF7F9E2}" destId="{357420F9-0C4E-4C1F-81DC-DAC520C85956}" srcOrd="0" destOrd="0" presId="urn:microsoft.com/office/officeart/2005/8/layout/radial6"/>
    <dgm:cxn modelId="{CABC0DD4-BCE5-44C0-8852-A115F2256795}" type="presOf" srcId="{CBFF0B64-2F9B-45BE-BF9D-6C6D6D69B96F}" destId="{CE2E4088-700D-403F-A628-50D98AB82AD5}" srcOrd="0" destOrd="0" presId="urn:microsoft.com/office/officeart/2005/8/layout/radial6"/>
    <dgm:cxn modelId="{80F49FE7-D8C6-45F9-B971-4DF2C081A1AA}" srcId="{1E0EF65F-0901-4A8F-BF50-83865CF7F9E2}" destId="{16255F6C-B665-476F-9B47-0A7CCD44E21B}" srcOrd="2" destOrd="0" parTransId="{79D5E978-D1B7-4C4F-AEF2-A00336C4EAD4}" sibTransId="{00E55289-89B1-4FEF-924F-6886B23FC467}"/>
    <dgm:cxn modelId="{5D5B4A61-C670-4573-9E62-92428E8BEDB9}" type="presParOf" srcId="{357420F9-0C4E-4C1F-81DC-DAC520C85956}" destId="{FCB1EDA7-0829-4CD3-A4EF-2173404E1DEA}" srcOrd="0" destOrd="0" presId="urn:microsoft.com/office/officeart/2005/8/layout/radial6"/>
    <dgm:cxn modelId="{87FAE761-31FE-4A35-90B3-85843F6F8755}" type="presParOf" srcId="{357420F9-0C4E-4C1F-81DC-DAC520C85956}" destId="{D028E9DE-5936-45F5-BAB1-E3F9A036F4AB}" srcOrd="1" destOrd="0" presId="urn:microsoft.com/office/officeart/2005/8/layout/radial6"/>
    <dgm:cxn modelId="{9F20A165-4EC3-46FE-A5DD-FC1099378296}" type="presParOf" srcId="{357420F9-0C4E-4C1F-81DC-DAC520C85956}" destId="{A4BEB291-F39D-477D-927B-735FAC3C0209}" srcOrd="2" destOrd="0" presId="urn:microsoft.com/office/officeart/2005/8/layout/radial6"/>
    <dgm:cxn modelId="{7C6BCBE6-A0AA-42FA-904F-9232289F5C71}" type="presParOf" srcId="{357420F9-0C4E-4C1F-81DC-DAC520C85956}" destId="{53BA4E23-90B8-4892-990F-242FEBFD9E5E}" srcOrd="3" destOrd="0" presId="urn:microsoft.com/office/officeart/2005/8/layout/radial6"/>
    <dgm:cxn modelId="{A3212A8B-6468-4237-BD9F-861D8823490A}" type="presParOf" srcId="{357420F9-0C4E-4C1F-81DC-DAC520C85956}" destId="{CE2E4088-700D-403F-A628-50D98AB82AD5}" srcOrd="4" destOrd="0" presId="urn:microsoft.com/office/officeart/2005/8/layout/radial6"/>
    <dgm:cxn modelId="{B2594D70-256A-4B7D-B331-03AB0DF9783B}" type="presParOf" srcId="{357420F9-0C4E-4C1F-81DC-DAC520C85956}" destId="{7811A0FA-1134-4AA9-BC9F-B3B05A9B4AF3}" srcOrd="5" destOrd="0" presId="urn:microsoft.com/office/officeart/2005/8/layout/radial6"/>
    <dgm:cxn modelId="{D3811EDF-CF7F-44E2-B4B0-9BC613C4327F}" type="presParOf" srcId="{357420F9-0C4E-4C1F-81DC-DAC520C85956}" destId="{C329E38B-39CC-4477-8562-0B1C5A356511}" srcOrd="6" destOrd="0" presId="urn:microsoft.com/office/officeart/2005/8/layout/radial6"/>
    <dgm:cxn modelId="{7E6D668D-0707-4CCA-B683-8285404F8C21}" type="presParOf" srcId="{357420F9-0C4E-4C1F-81DC-DAC520C85956}" destId="{E8D4B59B-191D-4B52-A645-438698C8B0C3}" srcOrd="7" destOrd="0" presId="urn:microsoft.com/office/officeart/2005/8/layout/radial6"/>
    <dgm:cxn modelId="{16C1A39B-8093-4466-88AB-42A0C3B36C26}" type="presParOf" srcId="{357420F9-0C4E-4C1F-81DC-DAC520C85956}" destId="{51CBDBE0-A4A5-4CE5-89BB-B0C1E8C11A44}" srcOrd="8" destOrd="0" presId="urn:microsoft.com/office/officeart/2005/8/layout/radial6"/>
    <dgm:cxn modelId="{4086FEBC-8CC5-4E22-B1BC-D603A6EBD7F6}" type="presParOf" srcId="{357420F9-0C4E-4C1F-81DC-DAC520C85956}" destId="{6AA0E9BE-9E97-487C-A8BE-A51EB507456A}" srcOrd="9" destOrd="0" presId="urn:microsoft.com/office/officeart/2005/8/layout/radial6"/>
    <dgm:cxn modelId="{CC09155B-0854-4667-BBB5-E5BD721BBF93}" type="presParOf" srcId="{357420F9-0C4E-4C1F-81DC-DAC520C85956}" destId="{E24CCB7A-E771-49E0-8AFC-715C6BE464DF}" srcOrd="10" destOrd="0" presId="urn:microsoft.com/office/officeart/2005/8/layout/radial6"/>
    <dgm:cxn modelId="{4C427385-22BE-4483-909C-DA7BE693DAD3}" type="presParOf" srcId="{357420F9-0C4E-4C1F-81DC-DAC520C85956}" destId="{04183F5B-3544-45BB-B84B-417E5A4B46AE}" srcOrd="11" destOrd="0" presId="urn:microsoft.com/office/officeart/2005/8/layout/radial6"/>
    <dgm:cxn modelId="{391F959F-35E3-4206-8FC1-0A582ECB5ABB}" type="presParOf" srcId="{357420F9-0C4E-4C1F-81DC-DAC520C85956}" destId="{73D4700F-CE50-4193-BDE3-8DB445D87559}" srcOrd="12" destOrd="0" presId="urn:microsoft.com/office/officeart/2005/8/layout/radial6"/>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4700F-CE50-4193-BDE3-8DB445D87559}">
      <dsp:nvSpPr>
        <dsp:cNvPr id="0" name=""/>
        <dsp:cNvSpPr/>
      </dsp:nvSpPr>
      <dsp:spPr>
        <a:xfrm>
          <a:off x="448400" y="955945"/>
          <a:ext cx="4284510" cy="4284510"/>
        </a:xfrm>
        <a:prstGeom prst="blockArc">
          <a:avLst>
            <a:gd name="adj1" fmla="val 9268509"/>
            <a:gd name="adj2" fmla="val 15625395"/>
            <a:gd name="adj3" fmla="val 464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A0E9BE-9E97-487C-A8BE-A51EB507456A}">
      <dsp:nvSpPr>
        <dsp:cNvPr id="0" name=""/>
        <dsp:cNvSpPr/>
      </dsp:nvSpPr>
      <dsp:spPr>
        <a:xfrm>
          <a:off x="690996" y="731026"/>
          <a:ext cx="4284510" cy="4284510"/>
        </a:xfrm>
        <a:prstGeom prst="blockArc">
          <a:avLst>
            <a:gd name="adj1" fmla="val 3649374"/>
            <a:gd name="adj2" fmla="val 8421619"/>
            <a:gd name="adj3" fmla="val 464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29E38B-39CC-4477-8562-0B1C5A356511}">
      <dsp:nvSpPr>
        <dsp:cNvPr id="0" name=""/>
        <dsp:cNvSpPr/>
      </dsp:nvSpPr>
      <dsp:spPr>
        <a:xfrm>
          <a:off x="1022333" y="582133"/>
          <a:ext cx="4284510" cy="4284510"/>
        </a:xfrm>
        <a:prstGeom prst="blockArc">
          <a:avLst>
            <a:gd name="adj1" fmla="val 20218162"/>
            <a:gd name="adj2" fmla="val 4246896"/>
            <a:gd name="adj3" fmla="val 464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BA4E23-90B8-4892-990F-242FEBFD9E5E}">
      <dsp:nvSpPr>
        <dsp:cNvPr id="0" name=""/>
        <dsp:cNvSpPr/>
      </dsp:nvSpPr>
      <dsp:spPr>
        <a:xfrm>
          <a:off x="1316734" y="1073981"/>
          <a:ext cx="4284510" cy="4284510"/>
        </a:xfrm>
        <a:prstGeom prst="blockArc">
          <a:avLst>
            <a:gd name="adj1" fmla="val 15032679"/>
            <a:gd name="adj2" fmla="val 19273473"/>
            <a:gd name="adj3" fmla="val 464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B1EDA7-0829-4CD3-A4EF-2173404E1DEA}">
      <dsp:nvSpPr>
        <dsp:cNvPr id="0" name=""/>
        <dsp:cNvSpPr/>
      </dsp:nvSpPr>
      <dsp:spPr>
        <a:xfrm>
          <a:off x="1735492" y="1387394"/>
          <a:ext cx="2891444" cy="2316638"/>
        </a:xfrm>
        <a:prstGeom prst="ellipse">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ZA" sz="2400" b="1" kern="1200" dirty="0"/>
        </a:p>
      </dsp:txBody>
      <dsp:txXfrm>
        <a:off x="2158934" y="1726658"/>
        <a:ext cx="2044560" cy="1638110"/>
      </dsp:txXfrm>
    </dsp:sp>
    <dsp:sp modelId="{D028E9DE-5936-45F5-BAB1-E3F9A036F4AB}">
      <dsp:nvSpPr>
        <dsp:cNvPr id="0" name=""/>
        <dsp:cNvSpPr/>
      </dsp:nvSpPr>
      <dsp:spPr>
        <a:xfrm>
          <a:off x="1966827" y="552905"/>
          <a:ext cx="1590378" cy="138051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i="0" kern="1200" dirty="0"/>
            <a:t>2835</a:t>
          </a:r>
          <a:r>
            <a:rPr lang="en-ZA" sz="1600" kern="1200" dirty="0"/>
            <a:t> followers on </a:t>
          </a:r>
          <a:r>
            <a:rPr lang="en-ZA" sz="1600" b="1" kern="1200" dirty="0"/>
            <a:t>FACEBOOK</a:t>
          </a:r>
        </a:p>
      </dsp:txBody>
      <dsp:txXfrm>
        <a:off x="2199732" y="755076"/>
        <a:ext cx="1124568" cy="976170"/>
      </dsp:txXfrm>
    </dsp:sp>
    <dsp:sp modelId="{CE2E4088-700D-403F-A628-50D98AB82AD5}">
      <dsp:nvSpPr>
        <dsp:cNvPr id="0" name=""/>
        <dsp:cNvSpPr/>
      </dsp:nvSpPr>
      <dsp:spPr>
        <a:xfrm>
          <a:off x="4311157" y="1215475"/>
          <a:ext cx="1558405" cy="138051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t>490</a:t>
          </a:r>
        </a:p>
        <a:p>
          <a:pPr marL="0" lvl="0" indent="0" algn="ctr" defTabSz="711200">
            <a:lnSpc>
              <a:spcPct val="90000"/>
            </a:lnSpc>
            <a:spcBef>
              <a:spcPct val="0"/>
            </a:spcBef>
            <a:spcAft>
              <a:spcPct val="35000"/>
            </a:spcAft>
            <a:buNone/>
          </a:pPr>
          <a:r>
            <a:rPr lang="en-ZA" sz="1600" kern="1200" dirty="0"/>
            <a:t> </a:t>
          </a:r>
          <a:r>
            <a:rPr lang="en-ZA" sz="1600" b="1" kern="1200" dirty="0"/>
            <a:t>E-MAIL SUB-SCRIBERS</a:t>
          </a:r>
        </a:p>
      </dsp:txBody>
      <dsp:txXfrm>
        <a:off x="4539380" y="1417646"/>
        <a:ext cx="1101959" cy="976170"/>
      </dsp:txXfrm>
    </dsp:sp>
    <dsp:sp modelId="{E8D4B59B-191D-4B52-A645-438698C8B0C3}">
      <dsp:nvSpPr>
        <dsp:cNvPr id="0" name=""/>
        <dsp:cNvSpPr/>
      </dsp:nvSpPr>
      <dsp:spPr>
        <a:xfrm>
          <a:off x="3163138" y="4010072"/>
          <a:ext cx="1380512" cy="138051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ZA" sz="1100" b="1" kern="1200" dirty="0"/>
            <a:t>166  Community Members on  our WHATSAPP GROUP</a:t>
          </a:r>
        </a:p>
      </dsp:txBody>
      <dsp:txXfrm>
        <a:off x="3365309" y="4212243"/>
        <a:ext cx="976170" cy="976170"/>
      </dsp:txXfrm>
    </dsp:sp>
    <dsp:sp modelId="{E24CCB7A-E771-49E0-8AFC-715C6BE464DF}">
      <dsp:nvSpPr>
        <dsp:cNvPr id="0" name=""/>
        <dsp:cNvSpPr/>
      </dsp:nvSpPr>
      <dsp:spPr>
        <a:xfrm>
          <a:off x="531576" y="3448823"/>
          <a:ext cx="1380512" cy="151884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ZA" sz="1600" b="1" kern="1200" dirty="0"/>
            <a:t>11200</a:t>
          </a:r>
          <a:r>
            <a:rPr lang="en-ZA" sz="1600" kern="1200" dirty="0"/>
            <a:t> views the past year on </a:t>
          </a:r>
          <a:r>
            <a:rPr lang="en-ZA" sz="1600" b="1" kern="1200" dirty="0"/>
            <a:t>WEBSITE</a:t>
          </a:r>
          <a:endParaRPr lang="en-ZA" sz="1600" kern="1200" dirty="0"/>
        </a:p>
      </dsp:txBody>
      <dsp:txXfrm>
        <a:off x="733747" y="3671252"/>
        <a:ext cx="976170" cy="107398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0DEF4-6434-4763-86EE-3DEB5739BC94}" type="datetimeFigureOut">
              <a:rPr lang="en-ZA" smtClean="0"/>
              <a:t>2026/05/13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B43D8B-D856-434C-9293-53AE2AE4D13C}" type="slidenum">
              <a:rPr lang="en-ZA" smtClean="0"/>
              <a:t>‹#›</a:t>
            </a:fld>
            <a:endParaRPr lang="en-ZA"/>
          </a:p>
        </p:txBody>
      </p:sp>
    </p:spTree>
    <p:extLst>
      <p:ext uri="{BB962C8B-B14F-4D97-AF65-F5344CB8AC3E}">
        <p14:creationId xmlns:p14="http://schemas.microsoft.com/office/powerpoint/2010/main" val="1031460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E0577F2-F14A-4F18-8009-594195EEA0DA}" type="slidenum">
              <a:rPr lang="en-ZA" smtClean="0"/>
              <a:t>5</a:t>
            </a:fld>
            <a:endParaRPr lang="en-ZA"/>
          </a:p>
        </p:txBody>
      </p:sp>
    </p:spTree>
    <p:extLst>
      <p:ext uri="{BB962C8B-B14F-4D97-AF65-F5344CB8AC3E}">
        <p14:creationId xmlns:p14="http://schemas.microsoft.com/office/powerpoint/2010/main" val="2025672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DB43D8B-D856-434C-9293-53AE2AE4D13C}" type="slidenum">
              <a:rPr lang="en-ZA" smtClean="0"/>
              <a:t>12</a:t>
            </a:fld>
            <a:endParaRPr lang="en-ZA"/>
          </a:p>
        </p:txBody>
      </p:sp>
    </p:spTree>
    <p:extLst>
      <p:ext uri="{BB962C8B-B14F-4D97-AF65-F5344CB8AC3E}">
        <p14:creationId xmlns:p14="http://schemas.microsoft.com/office/powerpoint/2010/main" val="928168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3DB43D8B-D856-434C-9293-53AE2AE4D13C}" type="slidenum">
              <a:rPr lang="en-ZA" smtClean="0"/>
              <a:t>15</a:t>
            </a:fld>
            <a:endParaRPr lang="en-ZA"/>
          </a:p>
        </p:txBody>
      </p:sp>
    </p:spTree>
    <p:extLst>
      <p:ext uri="{BB962C8B-B14F-4D97-AF65-F5344CB8AC3E}">
        <p14:creationId xmlns:p14="http://schemas.microsoft.com/office/powerpoint/2010/main" val="3139743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cid:image001.jpg@01D2920E.8A024E10"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cid:image001.jpg@01D2920E.8A024E10"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E427-9546-8D2A-9F4C-3CBB886126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376CD4C-9AE8-F2A7-A215-3ABDE8C17E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D21D315-ABAF-AB1A-E369-4C6FA22D58D4}"/>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C8AC9323-D5EA-6719-0468-113ACFFF0DE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8123D83-D211-828F-94FA-BB2FDC778EC6}"/>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3229416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E3ED9-67A5-D0B6-2DA7-CCE99A36AEEE}"/>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ACB6D57-F727-02CB-3951-EB78C78B8C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7C3C127-5E84-4B51-D407-2A16E744D475}"/>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C16DD400-2686-849A-719B-9E510E8177F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5178A70-9706-C5C3-BE5D-01A525DE22D7}"/>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2223195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E4392E-F8F9-8827-CEE6-EA0D90BE54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DB805C42-4D43-F208-D914-23AAF0766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E56332A-CA77-3A5C-BCEA-97F93E605A08}"/>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267EA404-A169-B69E-DC56-FD63A48C9A2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C1A7016-4BA2-397D-FC72-4D9EF294BD0A}"/>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3684988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1065B-CD95-BE01-503C-094A31E201D5}"/>
              </a:ext>
            </a:extLst>
          </p:cNvPr>
          <p:cNvSpPr>
            <a:spLocks noGrp="1"/>
          </p:cNvSpPr>
          <p:nvPr>
            <p:ph type="title"/>
          </p:nvPr>
        </p:nvSpPr>
        <p:spPr/>
        <p:txBody>
          <a:bodyPr/>
          <a:lstStyle/>
          <a:p>
            <a:r>
              <a:rPr lang="en-US" dirty="0"/>
              <a:t>Click to edit Master title style</a:t>
            </a:r>
            <a:endParaRPr lang="en-ZA" dirty="0"/>
          </a:p>
        </p:txBody>
      </p:sp>
      <p:sp>
        <p:nvSpPr>
          <p:cNvPr id="3" name="Content Placeholder 2">
            <a:extLst>
              <a:ext uri="{FF2B5EF4-FFF2-40B4-BE49-F238E27FC236}">
                <a16:creationId xmlns:a16="http://schemas.microsoft.com/office/drawing/2014/main" id="{EF3D5475-2A97-76B3-C0F2-4B587045E1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0C5DE4A-9CDD-B76F-D994-BA69839626F7}"/>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AC74BC4C-FA87-EC61-A90A-A7425170225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4C3E492-DC9A-83CF-21C8-790E3A762701}"/>
              </a:ext>
            </a:extLst>
          </p:cNvPr>
          <p:cNvSpPr>
            <a:spLocks noGrp="1"/>
          </p:cNvSpPr>
          <p:nvPr>
            <p:ph type="sldNum" sz="quarter" idx="12"/>
          </p:nvPr>
        </p:nvSpPr>
        <p:spPr/>
        <p:txBody>
          <a:bodyPr/>
          <a:lstStyle/>
          <a:p>
            <a:fld id="{18BA08A3-A79B-4A37-B1A1-453A36FE3474}" type="slidenum">
              <a:rPr lang="en-ZA" smtClean="0"/>
              <a:t>‹#›</a:t>
            </a:fld>
            <a:endParaRPr lang="en-ZA"/>
          </a:p>
        </p:txBody>
      </p:sp>
      <p:pic>
        <p:nvPicPr>
          <p:cNvPr id="8" name="Picture 7">
            <a:extLst>
              <a:ext uri="{FF2B5EF4-FFF2-40B4-BE49-F238E27FC236}">
                <a16:creationId xmlns:a16="http://schemas.microsoft.com/office/drawing/2014/main" id="{9C6B7CFA-D1C7-8C33-43B0-1A7ADE49B74A}"/>
              </a:ext>
            </a:extLst>
          </p:cNvPr>
          <p:cNvPicPr>
            <a:picLocks noChangeAspect="1"/>
          </p:cNvPicPr>
          <p:nvPr userDrawn="1"/>
        </p:nvPicPr>
        <p:blipFill>
          <a:blip r:embed="rId2"/>
          <a:stretch>
            <a:fillRect/>
          </a:stretch>
        </p:blipFill>
        <p:spPr>
          <a:xfrm>
            <a:off x="1" y="6738"/>
            <a:ext cx="12192000" cy="2023946"/>
          </a:xfrm>
          <a:prstGeom prst="rect">
            <a:avLst/>
          </a:prstGeom>
        </p:spPr>
      </p:pic>
    </p:spTree>
    <p:extLst>
      <p:ext uri="{BB962C8B-B14F-4D97-AF65-F5344CB8AC3E}">
        <p14:creationId xmlns:p14="http://schemas.microsoft.com/office/powerpoint/2010/main" val="3544939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42C86-4747-7555-B43B-37772D6E8EB7}"/>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ZA" dirty="0"/>
          </a:p>
        </p:txBody>
      </p:sp>
      <p:sp>
        <p:nvSpPr>
          <p:cNvPr id="3" name="Text Placeholder 2">
            <a:extLst>
              <a:ext uri="{FF2B5EF4-FFF2-40B4-BE49-F238E27FC236}">
                <a16:creationId xmlns:a16="http://schemas.microsoft.com/office/drawing/2014/main" id="{FA08B9FA-C0AC-86C4-AC50-0CD5D4A450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C1538A-39EB-B5D3-EB40-6411B8FFA778}"/>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37EAE7F9-C708-330E-74DF-A9C0C12C221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8FFC17D-E033-E9D4-562A-FBB207472C35}"/>
              </a:ext>
            </a:extLst>
          </p:cNvPr>
          <p:cNvSpPr>
            <a:spLocks noGrp="1"/>
          </p:cNvSpPr>
          <p:nvPr>
            <p:ph type="sldNum" sz="quarter" idx="12"/>
          </p:nvPr>
        </p:nvSpPr>
        <p:spPr/>
        <p:txBody>
          <a:bodyPr/>
          <a:lstStyle/>
          <a:p>
            <a:fld id="{18BA08A3-A79B-4A37-B1A1-453A36FE3474}" type="slidenum">
              <a:rPr lang="en-ZA" smtClean="0"/>
              <a:t>‹#›</a:t>
            </a:fld>
            <a:endParaRPr lang="en-ZA"/>
          </a:p>
        </p:txBody>
      </p:sp>
      <p:pic>
        <p:nvPicPr>
          <p:cNvPr id="7" name="Picture 6">
            <a:extLst>
              <a:ext uri="{FF2B5EF4-FFF2-40B4-BE49-F238E27FC236}">
                <a16:creationId xmlns:a16="http://schemas.microsoft.com/office/drawing/2014/main" id="{EAFD2169-8531-D4E4-23C7-81543B640E47}"/>
              </a:ext>
            </a:extLst>
          </p:cNvPr>
          <p:cNvPicPr>
            <a:picLocks noChangeAspect="1"/>
          </p:cNvPicPr>
          <p:nvPr userDrawn="1"/>
        </p:nvPicPr>
        <p:blipFill rotWithShape="1">
          <a:blip r:embed="rId2" r:link="rId3" cstate="print">
            <a:extLst>
              <a:ext uri="{28A0092B-C50C-407E-A947-70E740481C1C}">
                <a14:useLocalDpi xmlns:a14="http://schemas.microsoft.com/office/drawing/2010/main"/>
              </a:ext>
            </a:extLst>
          </a:blip>
          <a:srcRect/>
          <a:stretch>
            <a:fillRect/>
          </a:stretch>
        </p:blipFill>
        <p:spPr bwMode="auto">
          <a:xfrm>
            <a:off x="276876" y="2268537"/>
            <a:ext cx="12094029" cy="20417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6165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A0EDB-422F-BCB4-7495-5E5E04FE430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0B4809B-E904-A299-ED4A-F5EFE1DD96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57AB96F-ECAC-1C8D-F6D1-4BE55C6495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AE1C39F-B32B-5D7B-7310-7D14FD6F628C}"/>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6" name="Footer Placeholder 5">
            <a:extLst>
              <a:ext uri="{FF2B5EF4-FFF2-40B4-BE49-F238E27FC236}">
                <a16:creationId xmlns:a16="http://schemas.microsoft.com/office/drawing/2014/main" id="{C1E047FA-819D-6D2B-AA9E-34CA045636D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44D81E1-B076-8539-4554-DBEEE1CEA4CB}"/>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955899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741F3-ADE9-6F1F-273A-1EDC81BA932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5441BC9-AA71-438E-8F32-F11BD6E30F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D4C4DB-483F-D21F-7677-4205611150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A891A4B-C852-5A65-CC48-FC65F400C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1C28D1-D286-E927-34D5-B27D6B03C3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E7B61830-5E9A-9FB8-86A9-54FE4378FC38}"/>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8" name="Footer Placeholder 7">
            <a:extLst>
              <a:ext uri="{FF2B5EF4-FFF2-40B4-BE49-F238E27FC236}">
                <a16:creationId xmlns:a16="http://schemas.microsoft.com/office/drawing/2014/main" id="{B07749C9-E50B-7F02-56F6-449428FC57EC}"/>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A3E66FA-14E6-5A3D-EDB9-EF3C7811FA26}"/>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32894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208D3-5450-76CE-647A-E5114046FF6C}"/>
              </a:ext>
            </a:extLst>
          </p:cNvPr>
          <p:cNvSpPr>
            <a:spLocks noGrp="1"/>
          </p:cNvSpPr>
          <p:nvPr>
            <p:ph type="title"/>
          </p:nvPr>
        </p:nvSpPr>
        <p:spPr>
          <a:xfrm>
            <a:off x="838200" y="325368"/>
            <a:ext cx="10515600" cy="1325563"/>
          </a:xfrm>
        </p:spPr>
        <p:txBody>
          <a:bodyPr/>
          <a:lstStyle/>
          <a:p>
            <a:r>
              <a:rPr lang="en-US" dirty="0"/>
              <a:t>Click to edit Master title style</a:t>
            </a:r>
            <a:endParaRPr lang="en-ZA" dirty="0"/>
          </a:p>
        </p:txBody>
      </p:sp>
      <p:sp>
        <p:nvSpPr>
          <p:cNvPr id="3" name="Date Placeholder 2">
            <a:extLst>
              <a:ext uri="{FF2B5EF4-FFF2-40B4-BE49-F238E27FC236}">
                <a16:creationId xmlns:a16="http://schemas.microsoft.com/office/drawing/2014/main" id="{D5F8FEDF-03A9-C144-8065-992567DA0ED6}"/>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4" name="Footer Placeholder 3">
            <a:extLst>
              <a:ext uri="{FF2B5EF4-FFF2-40B4-BE49-F238E27FC236}">
                <a16:creationId xmlns:a16="http://schemas.microsoft.com/office/drawing/2014/main" id="{FC10FF80-3F61-A8CF-D4B2-10295542A33F}"/>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C570D90-C38B-B715-DCF6-AE73B2C2294B}"/>
              </a:ext>
            </a:extLst>
          </p:cNvPr>
          <p:cNvSpPr>
            <a:spLocks noGrp="1"/>
          </p:cNvSpPr>
          <p:nvPr>
            <p:ph type="sldNum" sz="quarter" idx="12"/>
          </p:nvPr>
        </p:nvSpPr>
        <p:spPr/>
        <p:txBody>
          <a:bodyPr/>
          <a:lstStyle/>
          <a:p>
            <a:fld id="{18BA08A3-A79B-4A37-B1A1-453A36FE3474}" type="slidenum">
              <a:rPr lang="en-ZA" smtClean="0"/>
              <a:t>‹#›</a:t>
            </a:fld>
            <a:endParaRPr lang="en-ZA"/>
          </a:p>
        </p:txBody>
      </p:sp>
      <p:pic>
        <p:nvPicPr>
          <p:cNvPr id="6" name="Picture 5">
            <a:extLst>
              <a:ext uri="{FF2B5EF4-FFF2-40B4-BE49-F238E27FC236}">
                <a16:creationId xmlns:a16="http://schemas.microsoft.com/office/drawing/2014/main" id="{818A1B15-A484-2EBB-8B08-FC95ED22EDF1}"/>
              </a:ext>
            </a:extLst>
          </p:cNvPr>
          <p:cNvPicPr>
            <a:picLocks noChangeAspect="1"/>
          </p:cNvPicPr>
          <p:nvPr userDrawn="1"/>
        </p:nvPicPr>
        <p:blipFill rotWithShape="1">
          <a:blip r:embed="rId2" r:link="rId3" cstate="print">
            <a:extLst>
              <a:ext uri="{28A0092B-C50C-407E-A947-70E740481C1C}">
                <a14:useLocalDpi xmlns:a14="http://schemas.microsoft.com/office/drawing/2010/main"/>
              </a:ext>
            </a:extLst>
          </a:blip>
          <a:srcRect/>
          <a:stretch>
            <a:fillRect/>
          </a:stretch>
        </p:blipFill>
        <p:spPr bwMode="auto">
          <a:xfrm>
            <a:off x="97971" y="140528"/>
            <a:ext cx="12094029" cy="20417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3006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37A42C-E410-F44E-F028-1A50B9B25811}"/>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3" name="Footer Placeholder 2">
            <a:extLst>
              <a:ext uri="{FF2B5EF4-FFF2-40B4-BE49-F238E27FC236}">
                <a16:creationId xmlns:a16="http://schemas.microsoft.com/office/drawing/2014/main" id="{C84ED1A2-2F3A-9AC3-5C3E-80C3FF3FAA2F}"/>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35ABB92F-5850-7895-03DB-3227DD19D546}"/>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252707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1840-982B-C5E2-E7E6-60A9AF487E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46ADBC9-67A0-B693-A355-1D1F22BE5A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928E4B3-3655-FFEA-290B-2DF9F50222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79DC47-D565-80E5-A48A-F31290E12BB9}"/>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6" name="Footer Placeholder 5">
            <a:extLst>
              <a:ext uri="{FF2B5EF4-FFF2-40B4-BE49-F238E27FC236}">
                <a16:creationId xmlns:a16="http://schemas.microsoft.com/office/drawing/2014/main" id="{6896FF8A-90FB-9669-7C36-C3477D00010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E61E18A-6E24-F5F2-006A-3A8A6931C9A1}"/>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154972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D5737-4044-99BD-0423-46850AE149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E0D82B5-5D63-5663-42E4-1FB628688C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1F7E95E3-EA59-AFFA-3796-C74D9CBF8F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9B6035-713F-E506-59DF-6A02814249FE}"/>
              </a:ext>
            </a:extLst>
          </p:cNvPr>
          <p:cNvSpPr>
            <a:spLocks noGrp="1"/>
          </p:cNvSpPr>
          <p:nvPr>
            <p:ph type="dt" sz="half" idx="10"/>
          </p:nvPr>
        </p:nvSpPr>
        <p:spPr/>
        <p:txBody>
          <a:bodyPr/>
          <a:lstStyle/>
          <a:p>
            <a:fld id="{73ACF208-6D70-4715-BAEC-B284E237CEED}" type="datetimeFigureOut">
              <a:rPr lang="en-ZA" smtClean="0"/>
              <a:t>2026/05/13</a:t>
            </a:fld>
            <a:endParaRPr lang="en-ZA"/>
          </a:p>
        </p:txBody>
      </p:sp>
      <p:sp>
        <p:nvSpPr>
          <p:cNvPr id="6" name="Footer Placeholder 5">
            <a:extLst>
              <a:ext uri="{FF2B5EF4-FFF2-40B4-BE49-F238E27FC236}">
                <a16:creationId xmlns:a16="http://schemas.microsoft.com/office/drawing/2014/main" id="{BB31BA7C-74E9-8535-4C17-C742B0C9C83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27940E5-236F-6FC0-835F-FD4AB2F6E3EC}"/>
              </a:ext>
            </a:extLst>
          </p:cNvPr>
          <p:cNvSpPr>
            <a:spLocks noGrp="1"/>
          </p:cNvSpPr>
          <p:nvPr>
            <p:ph type="sldNum" sz="quarter" idx="12"/>
          </p:nvPr>
        </p:nvSpPr>
        <p:spPr/>
        <p:txBody>
          <a:bodyPr/>
          <a:lstStyle/>
          <a:p>
            <a:fld id="{18BA08A3-A79B-4A37-B1A1-453A36FE3474}" type="slidenum">
              <a:rPr lang="en-ZA" smtClean="0"/>
              <a:t>‹#›</a:t>
            </a:fld>
            <a:endParaRPr lang="en-ZA"/>
          </a:p>
        </p:txBody>
      </p:sp>
    </p:spTree>
    <p:extLst>
      <p:ext uri="{BB962C8B-B14F-4D97-AF65-F5344CB8AC3E}">
        <p14:creationId xmlns:p14="http://schemas.microsoft.com/office/powerpoint/2010/main" val="259872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B70AC7-2497-A6DF-CDC7-BB0D3DB91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AE2FD0C-24DD-F9EA-F49D-AA5FB8B266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0C1386C-A45C-E6CB-4A6C-89C777DAA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ACF208-6D70-4715-BAEC-B284E237CEED}" type="datetimeFigureOut">
              <a:rPr lang="en-ZA" smtClean="0"/>
              <a:t>2026/05/13</a:t>
            </a:fld>
            <a:endParaRPr lang="en-ZA"/>
          </a:p>
        </p:txBody>
      </p:sp>
      <p:sp>
        <p:nvSpPr>
          <p:cNvPr id="5" name="Footer Placeholder 4">
            <a:extLst>
              <a:ext uri="{FF2B5EF4-FFF2-40B4-BE49-F238E27FC236}">
                <a16:creationId xmlns:a16="http://schemas.microsoft.com/office/drawing/2014/main" id="{15948C71-BF57-5D15-104D-0815A69467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4CC83E51-FB27-A99E-B182-A6387818C2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BA08A3-A79B-4A37-B1A1-453A36FE3474}" type="slidenum">
              <a:rPr lang="en-ZA" smtClean="0"/>
              <a:t>‹#›</a:t>
            </a:fld>
            <a:endParaRPr lang="en-ZA"/>
          </a:p>
        </p:txBody>
      </p:sp>
    </p:spTree>
    <p:extLst>
      <p:ext uri="{BB962C8B-B14F-4D97-AF65-F5344CB8AC3E}">
        <p14:creationId xmlns:p14="http://schemas.microsoft.com/office/powerpoint/2010/main" val="3771692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jpg@01D2920E.8A024E10"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png"/><Relationship Id="rId7" Type="http://schemas.openxmlformats.org/officeDocument/2006/relationships/diagramData" Target="../diagrams/data1.xml"/><Relationship Id="rId12" Type="http://schemas.openxmlformats.org/officeDocument/2006/relationships/hyperlink" Target="https://chat.whatsapp.com/I1Ix7SZXk2DBlSxKrwqXY3"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diagramDrawing" Target="../diagrams/drawing1.xml"/><Relationship Id="rId5" Type="http://schemas.openxmlformats.org/officeDocument/2006/relationships/image" Target="../media/image8.png"/><Relationship Id="rId10" Type="http://schemas.openxmlformats.org/officeDocument/2006/relationships/diagramColors" Target="../diagrams/colors1.xml"/><Relationship Id="rId4" Type="http://schemas.openxmlformats.org/officeDocument/2006/relationships/image" Target="../media/image7.jpeg"/><Relationship Id="rId9"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info@era.gov.za" TargetMode="External"/><Relationship Id="rId2" Type="http://schemas.openxmlformats.org/officeDocument/2006/relationships/hyperlink" Target="https://era.org.z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D714C-C0F8-BFE0-1441-34111E52FEDD}"/>
              </a:ext>
            </a:extLst>
          </p:cNvPr>
          <p:cNvSpPr>
            <a:spLocks noGrp="1"/>
          </p:cNvSpPr>
          <p:nvPr>
            <p:ph type="ctrTitle"/>
          </p:nvPr>
        </p:nvSpPr>
        <p:spPr>
          <a:xfrm>
            <a:off x="321127" y="1482852"/>
            <a:ext cx="11549743" cy="2387600"/>
          </a:xfrm>
        </p:spPr>
        <p:txBody>
          <a:bodyPr/>
          <a:lstStyle/>
          <a:p>
            <a:r>
              <a:rPr lang="en-US" dirty="0"/>
              <a:t>ANNUAL GENERAL MEETING </a:t>
            </a:r>
            <a:endParaRPr lang="en-ZA" dirty="0"/>
          </a:p>
        </p:txBody>
      </p:sp>
      <p:sp>
        <p:nvSpPr>
          <p:cNvPr id="3" name="Subtitle 2">
            <a:extLst>
              <a:ext uri="{FF2B5EF4-FFF2-40B4-BE49-F238E27FC236}">
                <a16:creationId xmlns:a16="http://schemas.microsoft.com/office/drawing/2014/main" id="{E75868C5-029C-A34F-E8D7-57CB1D8B5D6A}"/>
              </a:ext>
            </a:extLst>
          </p:cNvPr>
          <p:cNvSpPr>
            <a:spLocks noGrp="1"/>
          </p:cNvSpPr>
          <p:nvPr>
            <p:ph type="subTitle" idx="1"/>
          </p:nvPr>
        </p:nvSpPr>
        <p:spPr>
          <a:xfrm>
            <a:off x="1409699" y="4181348"/>
            <a:ext cx="9144000" cy="1655762"/>
          </a:xfrm>
        </p:spPr>
        <p:txBody>
          <a:bodyPr/>
          <a:lstStyle/>
          <a:p>
            <a:r>
              <a:rPr lang="en-US" dirty="0"/>
              <a:t>WEDNESDAY  13 May 2026</a:t>
            </a:r>
          </a:p>
          <a:p>
            <a:r>
              <a:rPr lang="en-US" dirty="0"/>
              <a:t>Marks Park </a:t>
            </a:r>
          </a:p>
          <a:p>
            <a:r>
              <a:rPr lang="en-US" dirty="0"/>
              <a:t>6:30 pm </a:t>
            </a:r>
          </a:p>
          <a:p>
            <a:endParaRPr lang="en-ZA" dirty="0"/>
          </a:p>
        </p:txBody>
      </p:sp>
      <p:pic>
        <p:nvPicPr>
          <p:cNvPr id="4" name="Picture 3">
            <a:extLst>
              <a:ext uri="{FF2B5EF4-FFF2-40B4-BE49-F238E27FC236}">
                <a16:creationId xmlns:a16="http://schemas.microsoft.com/office/drawing/2014/main" id="{8E1BD163-86D8-1D11-1C2D-1216FE33FC9B}"/>
              </a:ext>
            </a:extLst>
          </p:cNvPr>
          <p:cNvPicPr>
            <a:picLocks noChangeAspect="1"/>
          </p:cNvPicPr>
          <p:nvPr/>
        </p:nvPicPr>
        <p:blipFill rotWithShape="1">
          <a:blip r:embed="rId2" r:link="rId3" cstate="print">
            <a:extLst>
              <a:ext uri="{28A0092B-C50C-407E-A947-70E740481C1C}">
                <a14:useLocalDpi xmlns:a14="http://schemas.microsoft.com/office/drawing/2010/main"/>
              </a:ext>
            </a:extLst>
          </a:blip>
          <a:srcRect/>
          <a:stretch>
            <a:fillRect/>
          </a:stretch>
        </p:blipFill>
        <p:spPr bwMode="auto">
          <a:xfrm>
            <a:off x="48985" y="0"/>
            <a:ext cx="12094029" cy="20417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204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CCC5D1-AE78-5BAD-F282-3214AE2DA6DD}"/>
              </a:ext>
            </a:extLst>
          </p:cNvPr>
          <p:cNvSpPr txBox="1">
            <a:spLocks noGrp="1"/>
          </p:cNvSpPr>
          <p:nvPr>
            <p:ph type="title"/>
          </p:nvPr>
        </p:nvSpPr>
        <p:spPr>
          <a:xfrm>
            <a:off x="3670300" y="339725"/>
            <a:ext cx="10515600" cy="1325563"/>
          </a:xfrm>
          <a:prstGeom prst="rect">
            <a:avLst/>
          </a:prstGeom>
          <a:noFill/>
        </p:spPr>
        <p:txBody>
          <a:bodyPr wrap="square" rtlCol="0">
            <a:spAutoFit/>
          </a:bodyPr>
          <a:lstStyle/>
          <a:p>
            <a:r>
              <a:rPr lang="en-US" sz="4800" b="1" dirty="0"/>
              <a:t>INFRASTRUCTURE  </a:t>
            </a:r>
            <a:endParaRPr lang="en-ZA" sz="4800" b="1" dirty="0"/>
          </a:p>
        </p:txBody>
      </p:sp>
      <p:pic>
        <p:nvPicPr>
          <p:cNvPr id="6" name="Picture 5">
            <a:extLst>
              <a:ext uri="{FF2B5EF4-FFF2-40B4-BE49-F238E27FC236}">
                <a16:creationId xmlns:a16="http://schemas.microsoft.com/office/drawing/2014/main" id="{AA91FDF2-85F8-1535-7F71-C7B92FEFCA25}"/>
              </a:ext>
            </a:extLst>
          </p:cNvPr>
          <p:cNvPicPr>
            <a:picLocks noChangeAspect="1"/>
          </p:cNvPicPr>
          <p:nvPr/>
        </p:nvPicPr>
        <p:blipFill>
          <a:blip r:embed="rId2"/>
          <a:stretch>
            <a:fillRect/>
          </a:stretch>
        </p:blipFill>
        <p:spPr>
          <a:xfrm>
            <a:off x="330200" y="2141041"/>
            <a:ext cx="3009900" cy="4475659"/>
          </a:xfrm>
          <a:prstGeom prst="rect">
            <a:avLst/>
          </a:prstGeom>
        </p:spPr>
      </p:pic>
      <p:pic>
        <p:nvPicPr>
          <p:cNvPr id="3" name="Picture 2">
            <a:extLst>
              <a:ext uri="{FF2B5EF4-FFF2-40B4-BE49-F238E27FC236}">
                <a16:creationId xmlns:a16="http://schemas.microsoft.com/office/drawing/2014/main" id="{B445DF19-A3CE-6A4C-5098-9DF748281FB3}"/>
              </a:ext>
            </a:extLst>
          </p:cNvPr>
          <p:cNvPicPr>
            <a:picLocks noChangeAspect="1"/>
          </p:cNvPicPr>
          <p:nvPr/>
        </p:nvPicPr>
        <p:blipFill>
          <a:blip r:embed="rId3"/>
          <a:stretch>
            <a:fillRect/>
          </a:stretch>
        </p:blipFill>
        <p:spPr>
          <a:xfrm>
            <a:off x="3941660" y="2330048"/>
            <a:ext cx="4131529" cy="3273973"/>
          </a:xfrm>
          <a:prstGeom prst="rect">
            <a:avLst/>
          </a:prstGeom>
        </p:spPr>
      </p:pic>
      <p:pic>
        <p:nvPicPr>
          <p:cNvPr id="7" name="Picture 6">
            <a:extLst>
              <a:ext uri="{FF2B5EF4-FFF2-40B4-BE49-F238E27FC236}">
                <a16:creationId xmlns:a16="http://schemas.microsoft.com/office/drawing/2014/main" id="{24664BCF-F129-82A4-7640-09288B632F97}"/>
              </a:ext>
            </a:extLst>
          </p:cNvPr>
          <p:cNvPicPr>
            <a:picLocks noChangeAspect="1"/>
          </p:cNvPicPr>
          <p:nvPr/>
        </p:nvPicPr>
        <p:blipFill>
          <a:blip r:embed="rId4"/>
          <a:stretch>
            <a:fillRect/>
          </a:stretch>
        </p:blipFill>
        <p:spPr>
          <a:xfrm>
            <a:off x="8633935" y="2141041"/>
            <a:ext cx="3227865" cy="4623244"/>
          </a:xfrm>
          <a:prstGeom prst="rect">
            <a:avLst/>
          </a:prstGeom>
        </p:spPr>
      </p:pic>
      <p:cxnSp>
        <p:nvCxnSpPr>
          <p:cNvPr id="9" name="Straight Connector 8">
            <a:extLst>
              <a:ext uri="{FF2B5EF4-FFF2-40B4-BE49-F238E27FC236}">
                <a16:creationId xmlns:a16="http://schemas.microsoft.com/office/drawing/2014/main" id="{3B678173-8B3D-169C-AC9E-F44424F644DB}"/>
              </a:ext>
            </a:extLst>
          </p:cNvPr>
          <p:cNvCxnSpPr>
            <a:cxnSpLocks/>
          </p:cNvCxnSpPr>
          <p:nvPr/>
        </p:nvCxnSpPr>
        <p:spPr>
          <a:xfrm>
            <a:off x="3670300" y="1961737"/>
            <a:ext cx="0" cy="4010594"/>
          </a:xfrm>
          <a:prstGeom prst="line">
            <a:avLst/>
          </a:prstGeom>
          <a:ln w="193675">
            <a:solidFill>
              <a:schemeClr val="tx1"/>
            </a:solidFill>
          </a:ln>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10CCAEC2-59C5-1C1F-7C85-BF42F9C3D2FE}"/>
              </a:ext>
            </a:extLst>
          </p:cNvPr>
          <p:cNvCxnSpPr>
            <a:cxnSpLocks/>
          </p:cNvCxnSpPr>
          <p:nvPr/>
        </p:nvCxnSpPr>
        <p:spPr>
          <a:xfrm>
            <a:off x="8346574" y="1961737"/>
            <a:ext cx="0" cy="4010594"/>
          </a:xfrm>
          <a:prstGeom prst="line">
            <a:avLst/>
          </a:prstGeom>
          <a:ln w="193675">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4342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ADA6B-327E-6FD3-3C0D-A046366E93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F1C15F-6599-D3AF-85CA-AD5F74BB8112}"/>
              </a:ext>
            </a:extLst>
          </p:cNvPr>
          <p:cNvSpPr>
            <a:spLocks noGrp="1"/>
          </p:cNvSpPr>
          <p:nvPr>
            <p:ph idx="1"/>
          </p:nvPr>
        </p:nvSpPr>
        <p:spPr>
          <a:xfrm>
            <a:off x="87085" y="2173968"/>
            <a:ext cx="11558815" cy="4351338"/>
          </a:xfrm>
        </p:spPr>
        <p:txBody>
          <a:bodyPr>
            <a:normAutofit/>
          </a:bodyPr>
          <a:lstStyle/>
          <a:p>
            <a:r>
              <a:rPr lang="en-US" dirty="0"/>
              <a:t>Road </a:t>
            </a:r>
            <a:r>
              <a:rPr lang="en-US" dirty="0" err="1"/>
              <a:t>Kerb</a:t>
            </a:r>
            <a:r>
              <a:rPr lang="en-US" dirty="0"/>
              <a:t> Names painted on 40 of 49 roads in Emmarentia </a:t>
            </a:r>
          </a:p>
          <a:p>
            <a:r>
              <a:rPr lang="en-US" dirty="0"/>
              <a:t>15 minor Potholes repaired – 4 major potholes repaired </a:t>
            </a:r>
          </a:p>
          <a:p>
            <a:r>
              <a:rPr lang="en-US" dirty="0"/>
              <a:t>Arranged COJ water tankers during water shortage.</a:t>
            </a:r>
          </a:p>
          <a:p>
            <a:r>
              <a:rPr lang="en-US" dirty="0"/>
              <a:t>Established a direct line to JW Seniors for serious issues.</a:t>
            </a:r>
          </a:p>
          <a:p>
            <a:r>
              <a:rPr lang="en-US" dirty="0"/>
              <a:t>Compiled and circulated a geo location map of all boreholes in Emmarentia. </a:t>
            </a:r>
          </a:p>
          <a:p>
            <a:r>
              <a:rPr lang="en-US" dirty="0"/>
              <a:t>Report , Report , Report </a:t>
            </a:r>
          </a:p>
          <a:p>
            <a:r>
              <a:rPr lang="en-ZA" dirty="0"/>
              <a:t>Taking Ownership.</a:t>
            </a:r>
          </a:p>
          <a:p>
            <a:endParaRPr lang="en-ZA" dirty="0"/>
          </a:p>
        </p:txBody>
      </p:sp>
      <p:sp>
        <p:nvSpPr>
          <p:cNvPr id="5" name="TextBox 4">
            <a:extLst>
              <a:ext uri="{FF2B5EF4-FFF2-40B4-BE49-F238E27FC236}">
                <a16:creationId xmlns:a16="http://schemas.microsoft.com/office/drawing/2014/main" id="{8160841C-D12B-10EC-C0CF-F17379EEEAD1}"/>
              </a:ext>
            </a:extLst>
          </p:cNvPr>
          <p:cNvSpPr txBox="1"/>
          <p:nvPr/>
        </p:nvSpPr>
        <p:spPr>
          <a:xfrm>
            <a:off x="3309257" y="783772"/>
            <a:ext cx="5573485" cy="830997"/>
          </a:xfrm>
          <a:prstGeom prst="rect">
            <a:avLst/>
          </a:prstGeom>
          <a:noFill/>
        </p:spPr>
        <p:txBody>
          <a:bodyPr wrap="square" rtlCol="0">
            <a:spAutoFit/>
          </a:bodyPr>
          <a:lstStyle/>
          <a:p>
            <a:r>
              <a:rPr lang="en-US" sz="4800" b="1" dirty="0"/>
              <a:t>INFRASTRUCTURE  </a:t>
            </a:r>
            <a:endParaRPr lang="en-ZA" sz="4800" b="1" dirty="0"/>
          </a:p>
        </p:txBody>
      </p:sp>
    </p:spTree>
    <p:extLst>
      <p:ext uri="{BB962C8B-B14F-4D97-AF65-F5344CB8AC3E}">
        <p14:creationId xmlns:p14="http://schemas.microsoft.com/office/powerpoint/2010/main" val="4230084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A5C4CE6-0949-4E9B-490C-C657E4D0C846}"/>
              </a:ext>
            </a:extLst>
          </p:cNvPr>
          <p:cNvPicPr>
            <a:picLocks noChangeAspect="1"/>
          </p:cNvPicPr>
          <p:nvPr/>
        </p:nvPicPr>
        <p:blipFill>
          <a:blip r:embed="rId3"/>
          <a:stretch>
            <a:fillRect/>
          </a:stretch>
        </p:blipFill>
        <p:spPr>
          <a:xfrm>
            <a:off x="1" y="6738"/>
            <a:ext cx="12192000" cy="2023946"/>
          </a:xfrm>
          <a:prstGeom prst="rect">
            <a:avLst/>
          </a:prstGeom>
        </p:spPr>
      </p:pic>
      <p:pic>
        <p:nvPicPr>
          <p:cNvPr id="9" name="Picture 8">
            <a:extLst>
              <a:ext uri="{FF2B5EF4-FFF2-40B4-BE49-F238E27FC236}">
                <a16:creationId xmlns:a16="http://schemas.microsoft.com/office/drawing/2014/main" id="{4B880727-8BDD-BA69-8755-977DC4509C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5913" y="4029567"/>
            <a:ext cx="2683641" cy="2646368"/>
          </a:xfrm>
          <a:prstGeom prst="rect">
            <a:avLst/>
          </a:prstGeom>
        </p:spPr>
      </p:pic>
      <p:pic>
        <p:nvPicPr>
          <p:cNvPr id="4" name="Picture 3">
            <a:extLst>
              <a:ext uri="{FF2B5EF4-FFF2-40B4-BE49-F238E27FC236}">
                <a16:creationId xmlns:a16="http://schemas.microsoft.com/office/drawing/2014/main" id="{9F33CA45-8E30-B884-64C9-A1F8CCD8F6DB}"/>
              </a:ext>
            </a:extLst>
          </p:cNvPr>
          <p:cNvPicPr>
            <a:picLocks noChangeAspect="1"/>
          </p:cNvPicPr>
          <p:nvPr/>
        </p:nvPicPr>
        <p:blipFill>
          <a:blip r:embed="rId5"/>
          <a:stretch>
            <a:fillRect/>
          </a:stretch>
        </p:blipFill>
        <p:spPr>
          <a:xfrm>
            <a:off x="4189044" y="2134120"/>
            <a:ext cx="2292779" cy="1447779"/>
          </a:xfrm>
          <a:prstGeom prst="rect">
            <a:avLst/>
          </a:prstGeom>
        </p:spPr>
      </p:pic>
      <p:pic>
        <p:nvPicPr>
          <p:cNvPr id="3" name="Picture 2">
            <a:extLst>
              <a:ext uri="{FF2B5EF4-FFF2-40B4-BE49-F238E27FC236}">
                <a16:creationId xmlns:a16="http://schemas.microsoft.com/office/drawing/2014/main" id="{4C8445E0-B567-A4A6-C7AF-376F00596B1A}"/>
              </a:ext>
            </a:extLst>
          </p:cNvPr>
          <p:cNvPicPr>
            <a:picLocks noChangeAspect="1"/>
          </p:cNvPicPr>
          <p:nvPr/>
        </p:nvPicPr>
        <p:blipFill>
          <a:blip r:embed="rId6"/>
          <a:stretch>
            <a:fillRect/>
          </a:stretch>
        </p:blipFill>
        <p:spPr>
          <a:xfrm>
            <a:off x="4343261" y="4456041"/>
            <a:ext cx="2683642" cy="2033296"/>
          </a:xfrm>
          <a:prstGeom prst="rect">
            <a:avLst/>
          </a:prstGeom>
        </p:spPr>
      </p:pic>
      <p:graphicFrame>
        <p:nvGraphicFramePr>
          <p:cNvPr id="2" name="Diagram 1">
            <a:extLst>
              <a:ext uri="{FF2B5EF4-FFF2-40B4-BE49-F238E27FC236}">
                <a16:creationId xmlns:a16="http://schemas.microsoft.com/office/drawing/2014/main" id="{85ACF534-18B5-0471-B1E2-E2F49BE9B9D4}"/>
              </a:ext>
            </a:extLst>
          </p:cNvPr>
          <p:cNvGraphicFramePr/>
          <p:nvPr/>
        </p:nvGraphicFramePr>
        <p:xfrm>
          <a:off x="4801306" y="1337635"/>
          <a:ext cx="11172853" cy="55710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FCF7EA2E-F8CB-CDA0-C7DE-7D0AC938ED31}"/>
              </a:ext>
            </a:extLst>
          </p:cNvPr>
          <p:cNvSpPr txBox="1"/>
          <p:nvPr/>
        </p:nvSpPr>
        <p:spPr>
          <a:xfrm>
            <a:off x="0" y="1844431"/>
            <a:ext cx="4343261" cy="4524315"/>
          </a:xfrm>
          <a:prstGeom prst="rect">
            <a:avLst/>
          </a:prstGeom>
          <a:noFill/>
        </p:spPr>
        <p:txBody>
          <a:bodyPr wrap="square" rtlCol="0">
            <a:spAutoFit/>
          </a:bodyPr>
          <a:lstStyle/>
          <a:p>
            <a:pPr algn="ctr"/>
            <a:endParaRPr lang="en-ZA" sz="3200" b="1" dirty="0">
              <a:solidFill>
                <a:srgbClr val="00B050"/>
              </a:solidFill>
            </a:endParaRPr>
          </a:p>
          <a:p>
            <a:pPr algn="ctr"/>
            <a:r>
              <a:rPr lang="en-ZA" sz="2800" b="1" dirty="0">
                <a:solidFill>
                  <a:srgbClr val="00B050"/>
                </a:solidFill>
              </a:rPr>
              <a:t>Join our Whats App Broadcast Group to receive info! </a:t>
            </a:r>
          </a:p>
          <a:p>
            <a:pPr algn="ctr"/>
            <a:r>
              <a:rPr lang="en-ZA" sz="2400" dirty="0">
                <a:solidFill>
                  <a:srgbClr val="00B050"/>
                </a:solidFill>
                <a:hlinkClick r:id="rId12"/>
              </a:rPr>
              <a:t>https://chat.whatsapp.com/I1Ix7SZXk2DBlSxKrwqXY3</a:t>
            </a:r>
            <a:endParaRPr lang="en-ZA" sz="2400" dirty="0">
              <a:solidFill>
                <a:srgbClr val="00B050"/>
              </a:solidFill>
            </a:endParaRPr>
          </a:p>
          <a:p>
            <a:pPr algn="ctr"/>
            <a:endParaRPr lang="en-ZA" sz="3200" b="1" dirty="0">
              <a:solidFill>
                <a:srgbClr val="00B050"/>
              </a:solidFill>
            </a:endParaRPr>
          </a:p>
          <a:p>
            <a:pPr algn="ctr"/>
            <a:r>
              <a:rPr lang="en-ZA" sz="2800" b="1" dirty="0">
                <a:solidFill>
                  <a:srgbClr val="00B050"/>
                </a:solidFill>
              </a:rPr>
              <a:t>To join our mailer email: </a:t>
            </a:r>
          </a:p>
          <a:p>
            <a:pPr algn="ctr"/>
            <a:r>
              <a:rPr lang="en-ZA" sz="3200" b="0" i="0" dirty="0" err="1">
                <a:solidFill>
                  <a:srgbClr val="222222"/>
                </a:solidFill>
                <a:effectLst/>
                <a:latin typeface="Google Sans"/>
              </a:rPr>
              <a:t>info@era.org.za</a:t>
            </a:r>
            <a:endParaRPr lang="en-ZA" sz="3200" b="1" dirty="0">
              <a:solidFill>
                <a:srgbClr val="00B050"/>
              </a:solidFill>
            </a:endParaRPr>
          </a:p>
          <a:p>
            <a:pPr algn="ctr"/>
            <a:endParaRPr lang="en-ZA" sz="3200" b="1" dirty="0">
              <a:solidFill>
                <a:srgbClr val="00B050"/>
              </a:solidFill>
            </a:endParaRPr>
          </a:p>
        </p:txBody>
      </p:sp>
      <p:sp>
        <p:nvSpPr>
          <p:cNvPr id="10" name="TextBox 9">
            <a:extLst>
              <a:ext uri="{FF2B5EF4-FFF2-40B4-BE49-F238E27FC236}">
                <a16:creationId xmlns:a16="http://schemas.microsoft.com/office/drawing/2014/main" id="{878CA9C2-36E4-995C-E79E-C2B6BBA6BBCA}"/>
              </a:ext>
            </a:extLst>
          </p:cNvPr>
          <p:cNvSpPr txBox="1"/>
          <p:nvPr/>
        </p:nvSpPr>
        <p:spPr>
          <a:xfrm>
            <a:off x="0" y="751114"/>
            <a:ext cx="12192000" cy="830997"/>
          </a:xfrm>
          <a:prstGeom prst="rect">
            <a:avLst/>
          </a:prstGeom>
          <a:noFill/>
        </p:spPr>
        <p:txBody>
          <a:bodyPr wrap="square" rtlCol="0">
            <a:spAutoFit/>
          </a:bodyPr>
          <a:lstStyle/>
          <a:p>
            <a:pPr algn="ctr"/>
            <a:r>
              <a:rPr lang="en-US" sz="4800" b="1" dirty="0"/>
              <a:t>COMMUNICATION  </a:t>
            </a:r>
            <a:endParaRPr lang="en-ZA" sz="4800" b="1" dirty="0"/>
          </a:p>
        </p:txBody>
      </p:sp>
      <p:sp>
        <p:nvSpPr>
          <p:cNvPr id="5" name="TextBox 4">
            <a:extLst>
              <a:ext uri="{FF2B5EF4-FFF2-40B4-BE49-F238E27FC236}">
                <a16:creationId xmlns:a16="http://schemas.microsoft.com/office/drawing/2014/main" id="{0CD252C0-F5C8-F693-9D16-A636E7B32EB8}"/>
              </a:ext>
            </a:extLst>
          </p:cNvPr>
          <p:cNvSpPr txBox="1"/>
          <p:nvPr/>
        </p:nvSpPr>
        <p:spPr>
          <a:xfrm>
            <a:off x="85356" y="6489337"/>
            <a:ext cx="8207375" cy="400110"/>
          </a:xfrm>
          <a:prstGeom prst="rect">
            <a:avLst/>
          </a:prstGeom>
          <a:noFill/>
        </p:spPr>
        <p:txBody>
          <a:bodyPr wrap="square" rtlCol="0">
            <a:spAutoFit/>
          </a:bodyPr>
          <a:lstStyle/>
          <a:p>
            <a:r>
              <a:rPr lang="en-US" sz="2000" b="1" dirty="0">
                <a:highlight>
                  <a:srgbClr val="FFFF00"/>
                </a:highlight>
              </a:rPr>
              <a:t>WE NEED HELP WITH OUR NEWSLETTER – PLEASE JOIN AND HELP ME </a:t>
            </a:r>
            <a:endParaRPr lang="en-ZA" sz="2000" b="1" dirty="0">
              <a:highlight>
                <a:srgbClr val="FFFF00"/>
              </a:highlight>
            </a:endParaRPr>
          </a:p>
        </p:txBody>
      </p:sp>
    </p:spTree>
    <p:extLst>
      <p:ext uri="{BB962C8B-B14F-4D97-AF65-F5344CB8AC3E}">
        <p14:creationId xmlns:p14="http://schemas.microsoft.com/office/powerpoint/2010/main" val="2018901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DE154-76CF-8AC0-2EE2-CC91727BF7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62126C2-315B-EFB2-EC3A-74DEA1EF7CA1}"/>
              </a:ext>
            </a:extLst>
          </p:cNvPr>
          <p:cNvSpPr txBox="1"/>
          <p:nvPr/>
        </p:nvSpPr>
        <p:spPr>
          <a:xfrm>
            <a:off x="663264" y="1137863"/>
            <a:ext cx="4921872" cy="5016758"/>
          </a:xfrm>
          <a:prstGeom prst="rect">
            <a:avLst/>
          </a:prstGeom>
          <a:noFill/>
        </p:spPr>
        <p:txBody>
          <a:bodyPr wrap="square" rtlCol="0">
            <a:spAutoFit/>
          </a:bodyPr>
          <a:lstStyle/>
          <a:p>
            <a:pPr marL="285750" indent="-285750">
              <a:buFont typeface="Arial" panose="020B0604020202020204" pitchFamily="34" charset="0"/>
              <a:buChar char="•"/>
            </a:pPr>
            <a:r>
              <a:rPr lang="en-GB" sz="2000" dirty="0"/>
              <a:t>Several large events have attracted between 2,000 and 13,000 extra visitors to our suburb.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These events have been shared via the ERA Broadcast channel and WhatsApp groups.</a:t>
            </a:r>
          </a:p>
          <a:p>
            <a:endParaRPr lang="en-GB" sz="2000" dirty="0"/>
          </a:p>
          <a:p>
            <a:pPr marL="342900" indent="-342900">
              <a:buFont typeface="Arial" panose="020B0604020202020204" pitchFamily="34" charset="0"/>
              <a:buChar char="•"/>
            </a:pPr>
            <a:r>
              <a:rPr lang="en-GB" sz="2000" dirty="0"/>
              <a:t> Complaints to ERA have reduced – Noise, litter and traffic / parking.</a:t>
            </a:r>
          </a:p>
          <a:p>
            <a:endParaRPr lang="en-GB" sz="2000" dirty="0"/>
          </a:p>
          <a:p>
            <a:pPr marL="342900" indent="-342900">
              <a:buFont typeface="Arial" panose="020B0604020202020204" pitchFamily="34" charset="0"/>
              <a:buChar char="•"/>
            </a:pPr>
            <a:r>
              <a:rPr lang="en-GB" sz="2000" dirty="0"/>
              <a:t>I met with event organizers and attended ESSPC meetings at Parkview Police Station to ensure residents concerns are addressed. </a:t>
            </a:r>
          </a:p>
          <a:p>
            <a:endParaRPr lang="en-GB" sz="2000" dirty="0"/>
          </a:p>
        </p:txBody>
      </p:sp>
      <p:pic>
        <p:nvPicPr>
          <p:cNvPr id="4" name="Picture 3" descr="A drawing of a house&#10;&#10;Description automatically generated">
            <a:extLst>
              <a:ext uri="{FF2B5EF4-FFF2-40B4-BE49-F238E27FC236}">
                <a16:creationId xmlns:a16="http://schemas.microsoft.com/office/drawing/2014/main" id="{85E8101C-8581-5542-B896-390A09CAFAC3}"/>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968143" y="186698"/>
            <a:ext cx="4509586" cy="778441"/>
          </a:xfrm>
          <a:prstGeom prst="rect">
            <a:avLst/>
          </a:prstGeom>
        </p:spPr>
      </p:pic>
      <p:sp>
        <p:nvSpPr>
          <p:cNvPr id="5" name="TextBox 4">
            <a:extLst>
              <a:ext uri="{FF2B5EF4-FFF2-40B4-BE49-F238E27FC236}">
                <a16:creationId xmlns:a16="http://schemas.microsoft.com/office/drawing/2014/main" id="{82285A95-30F7-7FDC-17EE-2A93B6468BB2}"/>
              </a:ext>
            </a:extLst>
          </p:cNvPr>
          <p:cNvSpPr txBox="1"/>
          <p:nvPr/>
        </p:nvSpPr>
        <p:spPr>
          <a:xfrm>
            <a:off x="6335486" y="1137863"/>
            <a:ext cx="4466127" cy="400110"/>
          </a:xfrm>
          <a:prstGeom prst="rect">
            <a:avLst/>
          </a:prstGeom>
          <a:noFill/>
        </p:spPr>
        <p:txBody>
          <a:bodyPr wrap="square" rtlCol="0">
            <a:spAutoFit/>
          </a:bodyPr>
          <a:lstStyle/>
          <a:p>
            <a:pPr marL="347472" indent="-347472" algn="l" rtl="0" eaLnBrk="1" latinLnBrk="0" hangingPunct="1">
              <a:buNone/>
            </a:pPr>
            <a:r>
              <a:rPr lang="en-GB" sz="2000" dirty="0">
                <a:solidFill>
                  <a:srgbClr val="000000"/>
                </a:solidFill>
                <a:effectLst/>
                <a:latin typeface="Aptos" panose="020B0004020202020204" pitchFamily="34" charset="0"/>
              </a:rPr>
              <a:t>​​</a:t>
            </a:r>
            <a:endParaRPr lang="en-ZA" sz="2000" dirty="0"/>
          </a:p>
        </p:txBody>
      </p:sp>
      <p:sp>
        <p:nvSpPr>
          <p:cNvPr id="7" name="TextBox 6">
            <a:extLst>
              <a:ext uri="{FF2B5EF4-FFF2-40B4-BE49-F238E27FC236}">
                <a16:creationId xmlns:a16="http://schemas.microsoft.com/office/drawing/2014/main" id="{DA38B979-225A-8AEC-7BAA-562762259DF3}"/>
              </a:ext>
            </a:extLst>
          </p:cNvPr>
          <p:cNvSpPr txBox="1"/>
          <p:nvPr/>
        </p:nvSpPr>
        <p:spPr>
          <a:xfrm>
            <a:off x="5937561" y="965139"/>
            <a:ext cx="6096000" cy="6247864"/>
          </a:xfrm>
          <a:prstGeom prst="rect">
            <a:avLst/>
          </a:prstGeom>
          <a:noFill/>
        </p:spPr>
        <p:txBody>
          <a:bodyPr wrap="square">
            <a:spAutoFit/>
          </a:bodyPr>
          <a:lstStyle/>
          <a:p>
            <a:pPr marL="285750" indent="-285750">
              <a:buFont typeface="Arial" panose="020B0604020202020204" pitchFamily="34" charset="0"/>
              <a:buChar char="•"/>
            </a:pPr>
            <a:r>
              <a:rPr lang="en-GB" sz="2000" b="1" dirty="0">
                <a:solidFill>
                  <a:schemeClr val="accent6"/>
                </a:solidFill>
              </a:rPr>
              <a:t>Future events at Marks Park</a:t>
            </a:r>
          </a:p>
          <a:p>
            <a:pPr marL="457200" indent="-457200">
              <a:buFont typeface="+mj-lt"/>
              <a:buAutoNum type="arabicPeriod"/>
            </a:pPr>
            <a:r>
              <a:rPr lang="en-GB" sz="2000" i="1" dirty="0"/>
              <a:t> </a:t>
            </a:r>
            <a:r>
              <a:rPr lang="en-GB" sz="2000" i="1" dirty="0" err="1"/>
              <a:t>VanFokKingTastic</a:t>
            </a:r>
            <a:r>
              <a:rPr lang="en-GB" sz="2000" i="1" dirty="0"/>
              <a:t> – 6 June</a:t>
            </a:r>
          </a:p>
          <a:p>
            <a:pPr marL="457200" indent="-457200">
              <a:buFont typeface="+mj-lt"/>
              <a:buAutoNum type="arabicPeriod"/>
            </a:pPr>
            <a:r>
              <a:rPr lang="en-GB" sz="2000" i="1" dirty="0"/>
              <a:t>Total Sports </a:t>
            </a:r>
            <a:r>
              <a:rPr lang="en-GB" sz="2000" i="1" dirty="0" err="1"/>
              <a:t>Womens</a:t>
            </a:r>
            <a:r>
              <a:rPr lang="en-GB" sz="2000" i="1" dirty="0"/>
              <a:t> Race – 16 August</a:t>
            </a:r>
          </a:p>
          <a:p>
            <a:pPr marL="457200" indent="-457200">
              <a:buFont typeface="+mj-lt"/>
              <a:buAutoNum type="arabicPeriod"/>
            </a:pPr>
            <a:r>
              <a:rPr lang="en-GB" sz="2000" i="1" dirty="0" err="1"/>
              <a:t>Parklive</a:t>
            </a:r>
            <a:r>
              <a:rPr lang="en-GB" sz="2000" i="1" dirty="0"/>
              <a:t> – 22 August</a:t>
            </a:r>
          </a:p>
          <a:p>
            <a:pPr marL="457200" indent="-457200">
              <a:buFont typeface="+mj-lt"/>
              <a:buAutoNum type="arabicPeriod"/>
            </a:pPr>
            <a:r>
              <a:rPr lang="en-GB" sz="2000" i="1" dirty="0"/>
              <a:t>Tribute to Women – 29 August</a:t>
            </a:r>
          </a:p>
          <a:p>
            <a:pPr marL="457200" indent="-457200">
              <a:buFont typeface="+mj-lt"/>
              <a:buAutoNum type="arabicPeriod"/>
            </a:pPr>
            <a:r>
              <a:rPr lang="en-GB" sz="2000" i="1" dirty="0" err="1"/>
              <a:t>Runzone</a:t>
            </a:r>
            <a:r>
              <a:rPr lang="en-GB" sz="2000" i="1" dirty="0"/>
              <a:t> – 6 September</a:t>
            </a:r>
          </a:p>
          <a:p>
            <a:pPr marL="457200" indent="-457200">
              <a:buFont typeface="+mj-lt"/>
              <a:buAutoNum type="arabicPeriod"/>
            </a:pPr>
            <a:r>
              <a:rPr lang="en-GB" sz="2000" i="1" dirty="0"/>
              <a:t>Spar Ladies Race – 4 October </a:t>
            </a:r>
          </a:p>
          <a:p>
            <a:pPr marL="457200" indent="-457200">
              <a:buFont typeface="+mj-lt"/>
              <a:buAutoNum type="arabicPeriod"/>
            </a:pPr>
            <a:r>
              <a:rPr lang="en-GB" sz="2000" i="1" dirty="0"/>
              <a:t>Boxer Run – 8 November </a:t>
            </a:r>
          </a:p>
          <a:p>
            <a:endParaRPr lang="en-GB" sz="2000" i="1" dirty="0"/>
          </a:p>
          <a:p>
            <a:pPr marL="342900" indent="-342900">
              <a:buFont typeface="Arial" panose="020B0604020202020204" pitchFamily="34" charset="0"/>
              <a:buChar char="•"/>
            </a:pPr>
            <a:r>
              <a:rPr lang="en-GB" sz="2000" b="1" dirty="0">
                <a:solidFill>
                  <a:schemeClr val="accent6"/>
                </a:solidFill>
              </a:rPr>
              <a:t>Future events at Botanical Gardens</a:t>
            </a:r>
          </a:p>
          <a:p>
            <a:pPr marL="457200" indent="-457200">
              <a:buFont typeface="+mj-lt"/>
              <a:buAutoNum type="arabicPeriod"/>
            </a:pPr>
            <a:r>
              <a:rPr lang="en-GB" sz="2000" i="1" dirty="0"/>
              <a:t>Linden Market – 30 May, 27 Sept and 28 November</a:t>
            </a:r>
          </a:p>
          <a:p>
            <a:pPr marL="457200" indent="-457200">
              <a:buFont typeface="+mj-lt"/>
              <a:buAutoNum type="arabicPeriod"/>
            </a:pPr>
            <a:r>
              <a:rPr lang="en-GB" sz="2000" i="1" dirty="0" err="1"/>
              <a:t>Liefde</a:t>
            </a:r>
            <a:r>
              <a:rPr lang="en-GB" sz="2000" i="1" dirty="0"/>
              <a:t> by die Dam – 1 August</a:t>
            </a:r>
          </a:p>
          <a:p>
            <a:endParaRPr lang="en-GB" sz="2000" dirty="0"/>
          </a:p>
          <a:p>
            <a:pPr marL="285750" indent="-285750">
              <a:buFont typeface="Arial" panose="020B0604020202020204" pitchFamily="34" charset="0"/>
              <a:buChar char="•"/>
            </a:pPr>
            <a:r>
              <a:rPr lang="en-GB" sz="2000" dirty="0"/>
              <a:t>We will continue to work with Marks Park and the Botanical Gardens to ensure residents’ concerns are acknowledged and that organizers keep to their word. </a:t>
            </a:r>
          </a:p>
          <a:p>
            <a:pPr marL="285750" indent="-285750">
              <a:buFont typeface="Arial" panose="020B0604020202020204" pitchFamily="34" charset="0"/>
              <a:buChar char="•"/>
            </a:pPr>
            <a:r>
              <a:rPr lang="en-GB" sz="2000" dirty="0"/>
              <a:t>We would like to work closer with Dabulamanzi Canoe Club.</a:t>
            </a:r>
          </a:p>
          <a:p>
            <a:endParaRPr lang="en-GB" sz="2000" dirty="0"/>
          </a:p>
        </p:txBody>
      </p:sp>
      <p:sp>
        <p:nvSpPr>
          <p:cNvPr id="9" name="TextBox 8">
            <a:extLst>
              <a:ext uri="{FF2B5EF4-FFF2-40B4-BE49-F238E27FC236}">
                <a16:creationId xmlns:a16="http://schemas.microsoft.com/office/drawing/2014/main" id="{D36ED047-8A12-2E8D-D9E8-7D7274D842C2}"/>
              </a:ext>
            </a:extLst>
          </p:cNvPr>
          <p:cNvSpPr txBox="1"/>
          <p:nvPr/>
        </p:nvSpPr>
        <p:spPr>
          <a:xfrm>
            <a:off x="5690151" y="314308"/>
            <a:ext cx="4930223" cy="707886"/>
          </a:xfrm>
          <a:prstGeom prst="rect">
            <a:avLst/>
          </a:prstGeom>
          <a:noFill/>
        </p:spPr>
        <p:txBody>
          <a:bodyPr wrap="square" rtlCol="0">
            <a:spAutoFit/>
          </a:bodyPr>
          <a:lstStyle/>
          <a:p>
            <a:pPr algn="ctr"/>
            <a:r>
              <a:rPr lang="en-ZA" sz="4000" b="1" dirty="0"/>
              <a:t>Events 2025 - 2026 </a:t>
            </a:r>
          </a:p>
        </p:txBody>
      </p:sp>
    </p:spTree>
    <p:extLst>
      <p:ext uri="{BB962C8B-B14F-4D97-AF65-F5344CB8AC3E}">
        <p14:creationId xmlns:p14="http://schemas.microsoft.com/office/powerpoint/2010/main" val="1525466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0193E-7E1B-6CC9-9D91-A64E31A83A0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77851-B270-0048-0B93-C07AC7748C15}"/>
              </a:ext>
            </a:extLst>
          </p:cNvPr>
          <p:cNvSpPr>
            <a:spLocks noGrp="1"/>
          </p:cNvSpPr>
          <p:nvPr>
            <p:ph idx="1"/>
          </p:nvPr>
        </p:nvSpPr>
        <p:spPr>
          <a:xfrm>
            <a:off x="87086" y="2173968"/>
            <a:ext cx="10897746" cy="4351338"/>
          </a:xfrm>
        </p:spPr>
        <p:txBody>
          <a:bodyPr/>
          <a:lstStyle/>
          <a:p>
            <a:r>
              <a:rPr lang="en-US" dirty="0"/>
              <a:t>ERA now sits on the Ward 88 Committee </a:t>
            </a:r>
          </a:p>
          <a:p>
            <a:r>
              <a:rPr lang="en-US" dirty="0"/>
              <a:t>ERA represents Infrastructure </a:t>
            </a:r>
          </a:p>
          <a:p>
            <a:r>
              <a:rPr lang="en-US" dirty="0"/>
              <a:t>Sits Monthly </a:t>
            </a:r>
          </a:p>
          <a:p>
            <a:r>
              <a:rPr lang="en-US" dirty="0"/>
              <a:t>Raise City Service Issues to the Councillor.</a:t>
            </a:r>
          </a:p>
          <a:p>
            <a:r>
              <a:rPr lang="en-US" dirty="0"/>
              <a:t>Raised over 15 issues to the Councillor for her escalation.</a:t>
            </a:r>
            <a:endParaRPr lang="en-ZA" dirty="0"/>
          </a:p>
        </p:txBody>
      </p:sp>
      <p:sp>
        <p:nvSpPr>
          <p:cNvPr id="5" name="TextBox 4">
            <a:extLst>
              <a:ext uri="{FF2B5EF4-FFF2-40B4-BE49-F238E27FC236}">
                <a16:creationId xmlns:a16="http://schemas.microsoft.com/office/drawing/2014/main" id="{1DCC3D9F-4D59-2948-2C77-08E1F8B0AA97}"/>
              </a:ext>
            </a:extLst>
          </p:cNvPr>
          <p:cNvSpPr txBox="1"/>
          <p:nvPr/>
        </p:nvSpPr>
        <p:spPr>
          <a:xfrm>
            <a:off x="3101570" y="654861"/>
            <a:ext cx="5988860" cy="830997"/>
          </a:xfrm>
          <a:prstGeom prst="rect">
            <a:avLst/>
          </a:prstGeom>
          <a:noFill/>
        </p:spPr>
        <p:txBody>
          <a:bodyPr wrap="square" rtlCol="0">
            <a:spAutoFit/>
          </a:bodyPr>
          <a:lstStyle/>
          <a:p>
            <a:pPr algn="ctr"/>
            <a:r>
              <a:rPr lang="en-US" sz="4800" b="1" dirty="0"/>
              <a:t>WARD COMMITTEE    </a:t>
            </a:r>
            <a:endParaRPr lang="en-ZA" sz="4800" b="1" dirty="0"/>
          </a:p>
        </p:txBody>
      </p:sp>
    </p:spTree>
    <p:extLst>
      <p:ext uri="{BB962C8B-B14F-4D97-AF65-F5344CB8AC3E}">
        <p14:creationId xmlns:p14="http://schemas.microsoft.com/office/powerpoint/2010/main" val="3255961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04875E-25B1-4DD0-1ED7-E49291D191EF}"/>
              </a:ext>
            </a:extLst>
          </p:cNvPr>
          <p:cNvPicPr>
            <a:picLocks noChangeAspect="1"/>
          </p:cNvPicPr>
          <p:nvPr/>
        </p:nvPicPr>
        <p:blipFill>
          <a:blip r:embed="rId3"/>
          <a:stretch>
            <a:fillRect/>
          </a:stretch>
        </p:blipFill>
        <p:spPr>
          <a:xfrm>
            <a:off x="834384" y="2239996"/>
            <a:ext cx="4392960" cy="4341278"/>
          </a:xfrm>
          <a:prstGeom prst="rect">
            <a:avLst/>
          </a:prstGeom>
        </p:spPr>
      </p:pic>
      <p:pic>
        <p:nvPicPr>
          <p:cNvPr id="7" name="Picture 6">
            <a:extLst>
              <a:ext uri="{FF2B5EF4-FFF2-40B4-BE49-F238E27FC236}">
                <a16:creationId xmlns:a16="http://schemas.microsoft.com/office/drawing/2014/main" id="{2B301AA4-FB2D-FEFE-54CA-6EB2B31268AB}"/>
              </a:ext>
            </a:extLst>
          </p:cNvPr>
          <p:cNvPicPr>
            <a:picLocks noChangeAspect="1"/>
          </p:cNvPicPr>
          <p:nvPr/>
        </p:nvPicPr>
        <p:blipFill>
          <a:blip r:embed="rId4"/>
          <a:stretch>
            <a:fillRect/>
          </a:stretch>
        </p:blipFill>
        <p:spPr>
          <a:xfrm>
            <a:off x="6702361" y="2239995"/>
            <a:ext cx="3031185" cy="4448361"/>
          </a:xfrm>
          <a:prstGeom prst="rect">
            <a:avLst/>
          </a:prstGeom>
        </p:spPr>
      </p:pic>
      <p:sp>
        <p:nvSpPr>
          <p:cNvPr id="8" name="TextBox 7">
            <a:extLst>
              <a:ext uri="{FF2B5EF4-FFF2-40B4-BE49-F238E27FC236}">
                <a16:creationId xmlns:a16="http://schemas.microsoft.com/office/drawing/2014/main" id="{5D98D48F-08E1-2D43-A612-E13642EDE870}"/>
              </a:ext>
            </a:extLst>
          </p:cNvPr>
          <p:cNvSpPr txBox="1"/>
          <p:nvPr/>
        </p:nvSpPr>
        <p:spPr>
          <a:xfrm>
            <a:off x="3101570" y="654861"/>
            <a:ext cx="5988860" cy="830997"/>
          </a:xfrm>
          <a:prstGeom prst="rect">
            <a:avLst/>
          </a:prstGeom>
          <a:noFill/>
        </p:spPr>
        <p:txBody>
          <a:bodyPr wrap="square" rtlCol="0">
            <a:spAutoFit/>
          </a:bodyPr>
          <a:lstStyle/>
          <a:p>
            <a:pPr algn="ctr"/>
            <a:r>
              <a:rPr lang="en-US" sz="4800" b="1" dirty="0"/>
              <a:t>SOCIAL INITIATIVES    </a:t>
            </a:r>
            <a:endParaRPr lang="en-ZA" sz="4800" b="1" dirty="0"/>
          </a:p>
        </p:txBody>
      </p:sp>
    </p:spTree>
    <p:extLst>
      <p:ext uri="{BB962C8B-B14F-4D97-AF65-F5344CB8AC3E}">
        <p14:creationId xmlns:p14="http://schemas.microsoft.com/office/powerpoint/2010/main" val="2018496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14168-885E-5BF8-A400-2BF0FAEE5B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15E6CE-B914-8031-E3B5-0ACD837F8434}"/>
              </a:ext>
            </a:extLst>
          </p:cNvPr>
          <p:cNvSpPr>
            <a:spLocks noGrp="1"/>
          </p:cNvSpPr>
          <p:nvPr>
            <p:ph idx="1"/>
          </p:nvPr>
        </p:nvSpPr>
        <p:spPr>
          <a:xfrm>
            <a:off x="413658" y="2083752"/>
            <a:ext cx="5682342" cy="5029200"/>
          </a:xfrm>
        </p:spPr>
        <p:txBody>
          <a:bodyPr>
            <a:normAutofit lnSpcReduction="10000"/>
          </a:bodyPr>
          <a:lstStyle/>
          <a:p>
            <a:pPr marL="0" indent="0">
              <a:buNone/>
            </a:pPr>
            <a:r>
              <a:rPr lang="en-US" sz="2400" b="1" dirty="0"/>
              <a:t>Purpose of ERA </a:t>
            </a:r>
            <a:r>
              <a:rPr lang="en-US" sz="2400" dirty="0"/>
              <a:t>:</a:t>
            </a:r>
          </a:p>
          <a:p>
            <a:r>
              <a:rPr lang="en-US" sz="2400" dirty="0"/>
              <a:t>Improve and enhance the stature of the suburb.</a:t>
            </a:r>
          </a:p>
          <a:p>
            <a:r>
              <a:rPr lang="en-US" sz="2400" dirty="0"/>
              <a:t>Representative of Residents and Businesses of suburb.</a:t>
            </a:r>
          </a:p>
          <a:p>
            <a:r>
              <a:rPr lang="en-US" sz="2400" dirty="0"/>
              <a:t>Approve any building change for Louw Geldenhuys Trust.</a:t>
            </a:r>
          </a:p>
          <a:p>
            <a:r>
              <a:rPr lang="en-US" sz="2400" dirty="0"/>
              <a:t>Provide Heritage Letters for alterations </a:t>
            </a:r>
          </a:p>
          <a:p>
            <a:r>
              <a:rPr lang="en-US" sz="2400" b="1" dirty="0"/>
              <a:t>Operations </a:t>
            </a:r>
          </a:p>
          <a:p>
            <a:r>
              <a:rPr lang="en-US" sz="2400" dirty="0"/>
              <a:t>Exco – portfolio driven who work voluntarily </a:t>
            </a:r>
          </a:p>
          <a:p>
            <a:r>
              <a:rPr lang="en-US" sz="2400" dirty="0"/>
              <a:t>Monthly Exco meetings , Ward Committee, CPF, COJ, Other RA’s</a:t>
            </a:r>
          </a:p>
          <a:p>
            <a:endParaRPr lang="en-ZA" dirty="0"/>
          </a:p>
        </p:txBody>
      </p:sp>
      <p:sp>
        <p:nvSpPr>
          <p:cNvPr id="5" name="TextBox 4">
            <a:extLst>
              <a:ext uri="{FF2B5EF4-FFF2-40B4-BE49-F238E27FC236}">
                <a16:creationId xmlns:a16="http://schemas.microsoft.com/office/drawing/2014/main" id="{C415F1E3-356E-74E1-C26F-94274DC9CD0C}"/>
              </a:ext>
            </a:extLst>
          </p:cNvPr>
          <p:cNvSpPr txBox="1"/>
          <p:nvPr/>
        </p:nvSpPr>
        <p:spPr>
          <a:xfrm>
            <a:off x="3140529" y="751114"/>
            <a:ext cx="5910942" cy="830997"/>
          </a:xfrm>
          <a:prstGeom prst="rect">
            <a:avLst/>
          </a:prstGeom>
          <a:noFill/>
        </p:spPr>
        <p:txBody>
          <a:bodyPr wrap="square" rtlCol="0">
            <a:spAutoFit/>
          </a:bodyPr>
          <a:lstStyle/>
          <a:p>
            <a:pPr algn="ctr"/>
            <a:r>
              <a:rPr lang="en-US" sz="4800" b="1" dirty="0"/>
              <a:t>CHAIRMAN REPORT   </a:t>
            </a:r>
            <a:endParaRPr lang="en-ZA" sz="4800" b="1" dirty="0"/>
          </a:p>
        </p:txBody>
      </p:sp>
      <p:sp>
        <p:nvSpPr>
          <p:cNvPr id="2" name="Content Placeholder 2">
            <a:extLst>
              <a:ext uri="{FF2B5EF4-FFF2-40B4-BE49-F238E27FC236}">
                <a16:creationId xmlns:a16="http://schemas.microsoft.com/office/drawing/2014/main" id="{A912C714-B5F8-EBD6-C284-719334C4021D}"/>
              </a:ext>
            </a:extLst>
          </p:cNvPr>
          <p:cNvSpPr txBox="1">
            <a:spLocks/>
          </p:cNvSpPr>
          <p:nvPr/>
        </p:nvSpPr>
        <p:spPr>
          <a:xfrm>
            <a:off x="6902690" y="2083752"/>
            <a:ext cx="6340642" cy="528300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b="1" dirty="0"/>
              <a:t>Projects/Interventions </a:t>
            </a:r>
            <a:r>
              <a:rPr lang="en-US" sz="3400" dirty="0"/>
              <a:t>:</a:t>
            </a:r>
          </a:p>
          <a:p>
            <a:r>
              <a:rPr lang="en-US" sz="3400" dirty="0"/>
              <a:t>Adopt a Park </a:t>
            </a:r>
          </a:p>
          <a:p>
            <a:r>
              <a:rPr lang="en-US" sz="3400" dirty="0"/>
              <a:t>Road Names </a:t>
            </a:r>
          </a:p>
          <a:p>
            <a:r>
              <a:rPr lang="en-US" sz="3400" dirty="0"/>
              <a:t>Gemey Memorial </a:t>
            </a:r>
          </a:p>
          <a:p>
            <a:r>
              <a:rPr lang="en-US" sz="3400" dirty="0"/>
              <a:t>Dam Clean up </a:t>
            </a:r>
          </a:p>
          <a:p>
            <a:r>
              <a:rPr lang="en-US" sz="3400" dirty="0"/>
              <a:t>36 John Mackenzie </a:t>
            </a:r>
          </a:p>
          <a:p>
            <a:r>
              <a:rPr lang="en-US" sz="3400" dirty="0"/>
              <a:t>Borehole Listing </a:t>
            </a:r>
          </a:p>
          <a:p>
            <a:r>
              <a:rPr lang="en-US" sz="3400" dirty="0"/>
              <a:t>Membership Drive </a:t>
            </a:r>
          </a:p>
          <a:p>
            <a:pPr marL="0" indent="0">
              <a:buNone/>
            </a:pPr>
            <a:r>
              <a:rPr lang="en-US" sz="3400" b="1" dirty="0"/>
              <a:t>New Projects</a:t>
            </a:r>
          </a:p>
          <a:p>
            <a:r>
              <a:rPr lang="en-US" sz="3400" dirty="0"/>
              <a:t>Membership Drive </a:t>
            </a:r>
          </a:p>
          <a:p>
            <a:r>
              <a:rPr lang="en-US" sz="3400" dirty="0"/>
              <a:t>Pothole repair </a:t>
            </a:r>
          </a:p>
          <a:p>
            <a:r>
              <a:rPr lang="en-US" sz="3400" dirty="0"/>
              <a:t>Environmental Team </a:t>
            </a:r>
          </a:p>
          <a:p>
            <a:endParaRPr lang="en-US" dirty="0"/>
          </a:p>
          <a:p>
            <a:pPr marL="0" indent="0">
              <a:buNone/>
            </a:pPr>
            <a:r>
              <a:rPr lang="en-US" dirty="0"/>
              <a:t> </a:t>
            </a:r>
          </a:p>
          <a:p>
            <a:endParaRPr lang="en-ZA" dirty="0"/>
          </a:p>
        </p:txBody>
      </p:sp>
    </p:spTree>
    <p:extLst>
      <p:ext uri="{BB962C8B-B14F-4D97-AF65-F5344CB8AC3E}">
        <p14:creationId xmlns:p14="http://schemas.microsoft.com/office/powerpoint/2010/main" val="755866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F4C6-D22D-A3D1-09B1-2257A2DAAE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FEDA72-1C68-D38F-11A6-507DF2CCFE2C}"/>
              </a:ext>
            </a:extLst>
          </p:cNvPr>
          <p:cNvSpPr>
            <a:spLocks noGrp="1"/>
          </p:cNvSpPr>
          <p:nvPr>
            <p:ph idx="1"/>
          </p:nvPr>
        </p:nvSpPr>
        <p:spPr>
          <a:xfrm>
            <a:off x="87086" y="2173968"/>
            <a:ext cx="10515600" cy="4351338"/>
          </a:xfrm>
        </p:spPr>
        <p:txBody>
          <a:bodyPr/>
          <a:lstStyle/>
          <a:p>
            <a:endParaRPr lang="en-ZA" dirty="0"/>
          </a:p>
        </p:txBody>
      </p:sp>
      <p:sp>
        <p:nvSpPr>
          <p:cNvPr id="5" name="TextBox 4">
            <a:extLst>
              <a:ext uri="{FF2B5EF4-FFF2-40B4-BE49-F238E27FC236}">
                <a16:creationId xmlns:a16="http://schemas.microsoft.com/office/drawing/2014/main" id="{1A021567-D101-B1BE-232D-A270CCA105A5}"/>
              </a:ext>
            </a:extLst>
          </p:cNvPr>
          <p:cNvSpPr txBox="1"/>
          <p:nvPr/>
        </p:nvSpPr>
        <p:spPr>
          <a:xfrm>
            <a:off x="3516087" y="751114"/>
            <a:ext cx="5323114" cy="830997"/>
          </a:xfrm>
          <a:prstGeom prst="rect">
            <a:avLst/>
          </a:prstGeom>
          <a:noFill/>
        </p:spPr>
        <p:txBody>
          <a:bodyPr wrap="square" rtlCol="0">
            <a:spAutoFit/>
          </a:bodyPr>
          <a:lstStyle/>
          <a:p>
            <a:pPr algn="ctr"/>
            <a:r>
              <a:rPr lang="en-US" sz="4800" b="1" dirty="0"/>
              <a:t>Q &amp; A   </a:t>
            </a:r>
            <a:endParaRPr lang="en-ZA" sz="4800" b="1" dirty="0"/>
          </a:p>
        </p:txBody>
      </p:sp>
    </p:spTree>
    <p:extLst>
      <p:ext uri="{BB962C8B-B14F-4D97-AF65-F5344CB8AC3E}">
        <p14:creationId xmlns:p14="http://schemas.microsoft.com/office/powerpoint/2010/main" val="4129057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83EF6-07C5-8351-6633-B10B7A1A53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2789B7-C065-D337-A6CE-9C321E0AA405}"/>
              </a:ext>
            </a:extLst>
          </p:cNvPr>
          <p:cNvSpPr>
            <a:spLocks noGrp="1"/>
          </p:cNvSpPr>
          <p:nvPr>
            <p:ph idx="1"/>
          </p:nvPr>
        </p:nvSpPr>
        <p:spPr>
          <a:xfrm>
            <a:off x="87086" y="2173968"/>
            <a:ext cx="10515600" cy="4351338"/>
          </a:xfrm>
        </p:spPr>
        <p:txBody>
          <a:bodyPr/>
          <a:lstStyle/>
          <a:p>
            <a:endParaRPr lang="en-ZA" dirty="0"/>
          </a:p>
        </p:txBody>
      </p:sp>
      <p:sp>
        <p:nvSpPr>
          <p:cNvPr id="5" name="TextBox 4">
            <a:extLst>
              <a:ext uri="{FF2B5EF4-FFF2-40B4-BE49-F238E27FC236}">
                <a16:creationId xmlns:a16="http://schemas.microsoft.com/office/drawing/2014/main" id="{312A833E-3503-AE15-F76C-BDCB95EFEC82}"/>
              </a:ext>
            </a:extLst>
          </p:cNvPr>
          <p:cNvSpPr txBox="1"/>
          <p:nvPr/>
        </p:nvSpPr>
        <p:spPr>
          <a:xfrm>
            <a:off x="3140529" y="751114"/>
            <a:ext cx="5910942" cy="830997"/>
          </a:xfrm>
          <a:prstGeom prst="rect">
            <a:avLst/>
          </a:prstGeom>
          <a:noFill/>
        </p:spPr>
        <p:txBody>
          <a:bodyPr wrap="square" rtlCol="0">
            <a:spAutoFit/>
          </a:bodyPr>
          <a:lstStyle/>
          <a:p>
            <a:pPr algn="ctr"/>
            <a:r>
              <a:rPr lang="en-US" sz="4800" b="1" dirty="0"/>
              <a:t>VOLUNTEERS   </a:t>
            </a:r>
            <a:endParaRPr lang="en-ZA" sz="4800" b="1" dirty="0"/>
          </a:p>
        </p:txBody>
      </p:sp>
    </p:spTree>
    <p:extLst>
      <p:ext uri="{BB962C8B-B14F-4D97-AF65-F5344CB8AC3E}">
        <p14:creationId xmlns:p14="http://schemas.microsoft.com/office/powerpoint/2010/main" val="4082130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428C273-10D4-F2B9-0013-D8CF01F120EC}"/>
              </a:ext>
            </a:extLst>
          </p:cNvPr>
          <p:cNvPicPr>
            <a:picLocks noGrp="1" noChangeAspect="1"/>
          </p:cNvPicPr>
          <p:nvPr>
            <p:ph idx="1"/>
          </p:nvPr>
        </p:nvPicPr>
        <p:blipFill>
          <a:blip r:embed="rId2"/>
          <a:stretch>
            <a:fillRect/>
          </a:stretch>
        </p:blipFill>
        <p:spPr>
          <a:xfrm>
            <a:off x="1095392" y="1973179"/>
            <a:ext cx="9504430" cy="4860474"/>
          </a:xfrm>
          <a:prstGeom prst="rect">
            <a:avLst/>
          </a:prstGeom>
        </p:spPr>
      </p:pic>
    </p:spTree>
    <p:extLst>
      <p:ext uri="{BB962C8B-B14F-4D97-AF65-F5344CB8AC3E}">
        <p14:creationId xmlns:p14="http://schemas.microsoft.com/office/powerpoint/2010/main" val="654507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CAC47A-9EFD-BC71-0F1A-1E1E2FE02E2D}"/>
              </a:ext>
            </a:extLst>
          </p:cNvPr>
          <p:cNvSpPr>
            <a:spLocks noGrp="1"/>
          </p:cNvSpPr>
          <p:nvPr>
            <p:ph idx="1"/>
          </p:nvPr>
        </p:nvSpPr>
        <p:spPr>
          <a:xfrm>
            <a:off x="707572" y="2141537"/>
            <a:ext cx="10515600" cy="4520520"/>
          </a:xfrm>
        </p:spPr>
        <p:txBody>
          <a:bodyPr>
            <a:normAutofit fontScale="55000" lnSpcReduction="20000"/>
          </a:bodyPr>
          <a:lstStyle/>
          <a:p>
            <a:pPr marL="0" indent="0" algn="ctr">
              <a:buNone/>
            </a:pPr>
            <a:r>
              <a:rPr lang="en-US" b="1" dirty="0"/>
              <a:t>Agenda </a:t>
            </a:r>
          </a:p>
          <a:p>
            <a:r>
              <a:rPr lang="en-US" dirty="0"/>
              <a:t>Welcome </a:t>
            </a:r>
          </a:p>
          <a:p>
            <a:r>
              <a:rPr lang="en-US" dirty="0"/>
              <a:t>Adoption and Matters arising of last AGM </a:t>
            </a:r>
          </a:p>
          <a:p>
            <a:r>
              <a:rPr lang="en-US" dirty="0"/>
              <a:t>Finance </a:t>
            </a:r>
          </a:p>
          <a:p>
            <a:r>
              <a:rPr lang="en-US" dirty="0"/>
              <a:t>Compliance </a:t>
            </a:r>
          </a:p>
          <a:p>
            <a:r>
              <a:rPr lang="en-US" dirty="0"/>
              <a:t>Infrastructure </a:t>
            </a:r>
          </a:p>
          <a:p>
            <a:r>
              <a:rPr lang="en-US" dirty="0"/>
              <a:t>Environment </a:t>
            </a:r>
          </a:p>
          <a:p>
            <a:r>
              <a:rPr lang="en-US" dirty="0"/>
              <a:t>Communication </a:t>
            </a:r>
          </a:p>
          <a:p>
            <a:r>
              <a:rPr lang="en-US" dirty="0"/>
              <a:t>Safety and Security </a:t>
            </a:r>
          </a:p>
          <a:p>
            <a:r>
              <a:rPr lang="en-US" dirty="0"/>
              <a:t>Events</a:t>
            </a:r>
          </a:p>
          <a:p>
            <a:r>
              <a:rPr lang="en-US" dirty="0"/>
              <a:t>Ward Councillor &amp; Committee </a:t>
            </a:r>
          </a:p>
          <a:p>
            <a:r>
              <a:rPr lang="en-US" dirty="0"/>
              <a:t>Chairmans Report </a:t>
            </a:r>
          </a:p>
          <a:p>
            <a:r>
              <a:rPr lang="en-US" dirty="0"/>
              <a:t>Q&amp;A session </a:t>
            </a:r>
          </a:p>
          <a:p>
            <a:r>
              <a:rPr lang="en-US" dirty="0"/>
              <a:t>Volunteers for ERA </a:t>
            </a:r>
          </a:p>
          <a:p>
            <a:r>
              <a:rPr lang="en-US" dirty="0"/>
              <a:t>Close </a:t>
            </a:r>
          </a:p>
          <a:p>
            <a:endParaRPr lang="en-ZA" dirty="0"/>
          </a:p>
        </p:txBody>
      </p:sp>
    </p:spTree>
    <p:extLst>
      <p:ext uri="{BB962C8B-B14F-4D97-AF65-F5344CB8AC3E}">
        <p14:creationId xmlns:p14="http://schemas.microsoft.com/office/powerpoint/2010/main" val="197973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72B49A-A1A9-B91F-2868-51E7E47AD4CA}"/>
              </a:ext>
            </a:extLst>
          </p:cNvPr>
          <p:cNvSpPr>
            <a:spLocks noGrp="1"/>
          </p:cNvSpPr>
          <p:nvPr>
            <p:ph idx="1"/>
          </p:nvPr>
        </p:nvSpPr>
        <p:spPr>
          <a:xfrm>
            <a:off x="87086" y="2173968"/>
            <a:ext cx="10933840" cy="4351338"/>
          </a:xfrm>
        </p:spPr>
        <p:txBody>
          <a:bodyPr/>
          <a:lstStyle/>
          <a:p>
            <a:r>
              <a:rPr lang="en-US" dirty="0"/>
              <a:t>Financial Statement</a:t>
            </a:r>
          </a:p>
          <a:p>
            <a:r>
              <a:rPr lang="en-US" dirty="0"/>
              <a:t>Treasurers Report </a:t>
            </a:r>
          </a:p>
          <a:p>
            <a:endParaRPr lang="en-US" dirty="0"/>
          </a:p>
          <a:p>
            <a:pPr marL="0" indent="0">
              <a:buNone/>
            </a:pPr>
            <a:r>
              <a:rPr lang="en-US" dirty="0"/>
              <a:t>Highlights :</a:t>
            </a:r>
          </a:p>
          <a:p>
            <a:r>
              <a:rPr lang="en-US" dirty="0"/>
              <a:t>Membership Drive</a:t>
            </a:r>
          </a:p>
          <a:p>
            <a:r>
              <a:rPr lang="en-US" dirty="0"/>
              <a:t>NPO registration process commenced</a:t>
            </a:r>
          </a:p>
          <a:p>
            <a:r>
              <a:rPr lang="en-US" dirty="0"/>
              <a:t>New Software implemented </a:t>
            </a:r>
          </a:p>
          <a:p>
            <a:pPr marL="0" indent="0">
              <a:buNone/>
            </a:pPr>
            <a:endParaRPr lang="en-ZA" dirty="0"/>
          </a:p>
        </p:txBody>
      </p:sp>
      <p:sp>
        <p:nvSpPr>
          <p:cNvPr id="5" name="TextBox 4">
            <a:extLst>
              <a:ext uri="{FF2B5EF4-FFF2-40B4-BE49-F238E27FC236}">
                <a16:creationId xmlns:a16="http://schemas.microsoft.com/office/drawing/2014/main" id="{7BD2B1FE-1C56-62EB-03A8-4C785989AC8E}"/>
              </a:ext>
            </a:extLst>
          </p:cNvPr>
          <p:cNvSpPr txBox="1"/>
          <p:nvPr/>
        </p:nvSpPr>
        <p:spPr>
          <a:xfrm>
            <a:off x="4724401" y="718457"/>
            <a:ext cx="4757057" cy="830997"/>
          </a:xfrm>
          <a:prstGeom prst="rect">
            <a:avLst/>
          </a:prstGeom>
          <a:noFill/>
        </p:spPr>
        <p:txBody>
          <a:bodyPr wrap="square" rtlCol="0">
            <a:spAutoFit/>
          </a:bodyPr>
          <a:lstStyle/>
          <a:p>
            <a:r>
              <a:rPr lang="en-US" sz="4800" b="1" dirty="0"/>
              <a:t>FINANCE </a:t>
            </a:r>
            <a:endParaRPr lang="en-ZA" sz="4800" b="1" dirty="0"/>
          </a:p>
        </p:txBody>
      </p:sp>
    </p:spTree>
    <p:extLst>
      <p:ext uri="{BB962C8B-B14F-4D97-AF65-F5344CB8AC3E}">
        <p14:creationId xmlns:p14="http://schemas.microsoft.com/office/powerpoint/2010/main" val="398544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2ABB1-28B9-1054-44C9-4AAEBC7ACF2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F25D892-B7E5-0482-3863-217CC30E4A33}"/>
              </a:ext>
            </a:extLst>
          </p:cNvPr>
          <p:cNvSpPr txBox="1"/>
          <p:nvPr/>
        </p:nvSpPr>
        <p:spPr>
          <a:xfrm>
            <a:off x="2102734" y="718457"/>
            <a:ext cx="7931603" cy="857680"/>
          </a:xfrm>
          <a:prstGeom prst="rect">
            <a:avLst/>
          </a:prstGeom>
          <a:noFill/>
        </p:spPr>
        <p:txBody>
          <a:bodyPr wrap="square" rtlCol="0">
            <a:spAutoFit/>
          </a:bodyPr>
          <a:lstStyle/>
          <a:p>
            <a:r>
              <a:rPr lang="en-US" sz="4800" b="1" dirty="0"/>
              <a:t>PLANNING AND HERITAGE </a:t>
            </a:r>
            <a:endParaRPr lang="en-ZA" sz="4800" b="1" dirty="0"/>
          </a:p>
        </p:txBody>
      </p:sp>
      <p:sp>
        <p:nvSpPr>
          <p:cNvPr id="2" name="Text Placeholder 2">
            <a:extLst>
              <a:ext uri="{FF2B5EF4-FFF2-40B4-BE49-F238E27FC236}">
                <a16:creationId xmlns:a16="http://schemas.microsoft.com/office/drawing/2014/main" id="{E1A03006-2754-F2BE-7732-96AD07607740}"/>
              </a:ext>
            </a:extLst>
          </p:cNvPr>
          <p:cNvSpPr>
            <a:spLocks noGrp="1"/>
          </p:cNvSpPr>
          <p:nvPr>
            <p:ph idx="1"/>
          </p:nvPr>
        </p:nvSpPr>
        <p:spPr>
          <a:xfrm>
            <a:off x="334952" y="2173288"/>
            <a:ext cx="11522095" cy="4351337"/>
          </a:xfrm>
        </p:spPr>
        <p:txBody>
          <a:bodyPr>
            <a:normAutofit/>
          </a:bodyPr>
          <a:lstStyle/>
          <a:p>
            <a:pPr marL="0" indent="0">
              <a:buNone/>
            </a:pPr>
            <a:r>
              <a:rPr lang="en-ZA" sz="2800" dirty="0"/>
              <a:t>Building plans continued</a:t>
            </a:r>
          </a:p>
          <a:p>
            <a:endParaRPr lang="en-ZA" sz="2800" dirty="0"/>
          </a:p>
        </p:txBody>
      </p:sp>
      <p:sp>
        <p:nvSpPr>
          <p:cNvPr id="3" name="Content Placeholder 3">
            <a:extLst>
              <a:ext uri="{FF2B5EF4-FFF2-40B4-BE49-F238E27FC236}">
                <a16:creationId xmlns:a16="http://schemas.microsoft.com/office/drawing/2014/main" id="{0D9C6A5D-837B-F72C-44E8-21B618AFAEE4}"/>
              </a:ext>
            </a:extLst>
          </p:cNvPr>
          <p:cNvSpPr txBox="1">
            <a:spLocks/>
          </p:cNvSpPr>
          <p:nvPr/>
        </p:nvSpPr>
        <p:spPr>
          <a:xfrm>
            <a:off x="216413" y="2809349"/>
            <a:ext cx="11522095" cy="371527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We liaise with estate agents on the by-laws and Heritage applications</a:t>
            </a:r>
          </a:p>
          <a:p>
            <a:r>
              <a:rPr lang="en-US" sz="2600" dirty="0"/>
              <a:t>We have engaged with Estate Agents selling in Emmarentia to ensure they are aware of heritage laws and the Louw Geldenhuys Trust (information on website) and densification laws.</a:t>
            </a:r>
          </a:p>
          <a:p>
            <a:r>
              <a:rPr lang="en-US" sz="2600" dirty="0"/>
              <a:t>We give residents advice on building plans and materials that can be used.</a:t>
            </a:r>
          </a:p>
          <a:p>
            <a:r>
              <a:rPr lang="en-US" sz="2400" dirty="0"/>
              <a:t>If your house </a:t>
            </a:r>
            <a:r>
              <a:rPr lang="en-US" sz="2400" b="1" dirty="0"/>
              <a:t>is over 60 years’ old </a:t>
            </a:r>
            <a:r>
              <a:rPr lang="en-US" sz="2400" dirty="0"/>
              <a:t>and you do renovations, </a:t>
            </a:r>
            <a:r>
              <a:rPr lang="en-US" sz="2400" b="1" dirty="0"/>
              <a:t>you have to </a:t>
            </a:r>
            <a:r>
              <a:rPr lang="en-US" sz="2400" dirty="0"/>
              <a:t>apply to the Provincial authorities for permission to change your building – applies to every property in South Africa</a:t>
            </a:r>
          </a:p>
          <a:p>
            <a:r>
              <a:rPr lang="en-US" sz="2400" dirty="0"/>
              <a:t>Try to retain original features of your home – it brings continuity of history for future generations and can add value</a:t>
            </a:r>
          </a:p>
          <a:p>
            <a:r>
              <a:rPr lang="en-US" sz="2400" dirty="0"/>
              <a:t>Please advise your </a:t>
            </a:r>
            <a:r>
              <a:rPr lang="en-US" sz="2400" dirty="0" err="1"/>
              <a:t>neighbours</a:t>
            </a:r>
            <a:r>
              <a:rPr lang="en-US" sz="2400" dirty="0"/>
              <a:t> when you intend building</a:t>
            </a:r>
          </a:p>
          <a:p>
            <a:r>
              <a:rPr lang="en-US" sz="2400" b="1" dirty="0"/>
              <a:t>Please do not build before plans are approved</a:t>
            </a:r>
          </a:p>
          <a:p>
            <a:endParaRPr lang="en-US" sz="2600" dirty="0"/>
          </a:p>
          <a:p>
            <a:pPr marL="0" indent="0">
              <a:buFont typeface="Arial" panose="020B0604020202020204" pitchFamily="34" charset="0"/>
              <a:buNone/>
            </a:pPr>
            <a:endParaRPr lang="en-ZA" dirty="0"/>
          </a:p>
        </p:txBody>
      </p:sp>
    </p:spTree>
    <p:extLst>
      <p:ext uri="{BB962C8B-B14F-4D97-AF65-F5344CB8AC3E}">
        <p14:creationId xmlns:p14="http://schemas.microsoft.com/office/powerpoint/2010/main" val="1811396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D2B1FE-1C56-62EB-03A8-4C785989AC8E}"/>
              </a:ext>
            </a:extLst>
          </p:cNvPr>
          <p:cNvSpPr txBox="1"/>
          <p:nvPr/>
        </p:nvSpPr>
        <p:spPr>
          <a:xfrm>
            <a:off x="2102734" y="718457"/>
            <a:ext cx="7986532" cy="830997"/>
          </a:xfrm>
          <a:prstGeom prst="rect">
            <a:avLst/>
          </a:prstGeom>
          <a:noFill/>
        </p:spPr>
        <p:txBody>
          <a:bodyPr wrap="square" rtlCol="0">
            <a:spAutoFit/>
          </a:bodyPr>
          <a:lstStyle/>
          <a:p>
            <a:r>
              <a:rPr lang="en-US" sz="4800" b="1" dirty="0"/>
              <a:t>PLANNING AND HERITAGE </a:t>
            </a:r>
            <a:endParaRPr lang="en-ZA" sz="4800" b="1" dirty="0"/>
          </a:p>
        </p:txBody>
      </p:sp>
      <p:sp>
        <p:nvSpPr>
          <p:cNvPr id="2" name="Text Placeholder 2">
            <a:extLst>
              <a:ext uri="{FF2B5EF4-FFF2-40B4-BE49-F238E27FC236}">
                <a16:creationId xmlns:a16="http://schemas.microsoft.com/office/drawing/2014/main" id="{E32EC581-0968-F53B-C932-C62FECF6CD82}"/>
              </a:ext>
            </a:extLst>
          </p:cNvPr>
          <p:cNvSpPr>
            <a:spLocks noGrp="1"/>
          </p:cNvSpPr>
          <p:nvPr>
            <p:ph idx="1"/>
          </p:nvPr>
        </p:nvSpPr>
        <p:spPr>
          <a:xfrm>
            <a:off x="87312" y="2173288"/>
            <a:ext cx="11522095" cy="4351337"/>
          </a:xfrm>
        </p:spPr>
        <p:txBody>
          <a:bodyPr>
            <a:normAutofit fontScale="92500"/>
          </a:bodyPr>
          <a:lstStyle/>
          <a:p>
            <a:r>
              <a:rPr lang="en-US" sz="2400" dirty="0"/>
              <a:t>To maintain our suburb of Emmarentia as an organized, compliant area where we know the property regulations and abide by them for the benefit of all. </a:t>
            </a:r>
          </a:p>
          <a:p>
            <a:endParaRPr lang="en-US" sz="2400" dirty="0"/>
          </a:p>
          <a:p>
            <a:r>
              <a:rPr lang="en-US" dirty="0"/>
              <a:t>Please check our website before carrying out any alterations, </a:t>
            </a:r>
            <a:r>
              <a:rPr lang="en-US" dirty="0">
                <a:hlinkClick r:id="rId2"/>
              </a:rPr>
              <a:t>www.era.gov.za </a:t>
            </a:r>
            <a:r>
              <a:rPr lang="en-US" dirty="0"/>
              <a:t>to see if its permitted or if you need apply for additional rights</a:t>
            </a:r>
          </a:p>
          <a:p>
            <a:r>
              <a:rPr lang="en-US" dirty="0"/>
              <a:t>Please have your title deeds available before renovating</a:t>
            </a:r>
          </a:p>
          <a:p>
            <a:r>
              <a:rPr lang="en-ZA" sz="2800" dirty="0"/>
              <a:t>Ensure your building plans are as per your property</a:t>
            </a:r>
          </a:p>
          <a:p>
            <a:r>
              <a:rPr lang="en-US" dirty="0"/>
              <a:t>Not sure email us on </a:t>
            </a:r>
            <a:r>
              <a:rPr lang="en-US" dirty="0">
                <a:hlinkClick r:id="rId3"/>
              </a:rPr>
              <a:t>info@era.gov.za</a:t>
            </a:r>
            <a:r>
              <a:rPr lang="en-US" dirty="0"/>
              <a:t> and we will assign someone to assist</a:t>
            </a:r>
          </a:p>
          <a:p>
            <a:r>
              <a:rPr lang="en-US" b="1" dirty="0"/>
              <a:t>Please submit building plans to ERA before submitting to the City or to PHRAG </a:t>
            </a:r>
          </a:p>
          <a:p>
            <a:endParaRPr lang="en-ZA" sz="2800" dirty="0"/>
          </a:p>
        </p:txBody>
      </p:sp>
      <p:sp>
        <p:nvSpPr>
          <p:cNvPr id="4" name="Text Placeholder 2">
            <a:extLst>
              <a:ext uri="{FF2B5EF4-FFF2-40B4-BE49-F238E27FC236}">
                <a16:creationId xmlns:a16="http://schemas.microsoft.com/office/drawing/2014/main" id="{AAFC0A30-7D57-C9E8-98F6-7729256B4D8D}"/>
              </a:ext>
            </a:extLst>
          </p:cNvPr>
          <p:cNvSpPr txBox="1">
            <a:spLocks/>
          </p:cNvSpPr>
          <p:nvPr/>
        </p:nvSpPr>
        <p:spPr>
          <a:xfrm>
            <a:off x="4775059" y="2818448"/>
            <a:ext cx="5183187" cy="4948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Building Plans</a:t>
            </a:r>
            <a:endParaRPr lang="en-ZA" dirty="0"/>
          </a:p>
        </p:txBody>
      </p:sp>
    </p:spTree>
    <p:extLst>
      <p:ext uri="{BB962C8B-B14F-4D97-AF65-F5344CB8AC3E}">
        <p14:creationId xmlns:p14="http://schemas.microsoft.com/office/powerpoint/2010/main" val="2743314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B4F13-F05E-BF38-71DE-17B0872880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BC1DD4-98FA-AF4E-E5EF-900DB6C728CE}"/>
              </a:ext>
            </a:extLst>
          </p:cNvPr>
          <p:cNvSpPr>
            <a:spLocks noGrp="1"/>
          </p:cNvSpPr>
          <p:nvPr>
            <p:ph idx="1"/>
          </p:nvPr>
        </p:nvSpPr>
        <p:spPr>
          <a:xfrm>
            <a:off x="87086" y="2173968"/>
            <a:ext cx="11920430" cy="4351338"/>
          </a:xfrm>
        </p:spPr>
        <p:txBody>
          <a:bodyPr/>
          <a:lstStyle/>
          <a:p>
            <a:r>
              <a:rPr lang="en-US" dirty="0"/>
              <a:t>Tragic passing of Gemey Abrahams – left a void</a:t>
            </a:r>
          </a:p>
          <a:p>
            <a:r>
              <a:rPr lang="en-US" dirty="0"/>
              <a:t>Compliance Committee appointed – </a:t>
            </a:r>
            <a:r>
              <a:rPr lang="en-US" dirty="0" err="1"/>
              <a:t>Bienfeit</a:t>
            </a:r>
            <a:r>
              <a:rPr lang="en-US" dirty="0"/>
              <a:t>, Mohamed, Rudesh, Jenny &amp; Kim </a:t>
            </a:r>
          </a:p>
          <a:p>
            <a:r>
              <a:rPr lang="en-US" dirty="0"/>
              <a:t>Densification correspondence sent out setting ERA position on development </a:t>
            </a:r>
          </a:p>
          <a:p>
            <a:r>
              <a:rPr lang="en-US" dirty="0"/>
              <a:t> Handled over 4 Applications for alterations – LG Trust and Heritage </a:t>
            </a:r>
          </a:p>
          <a:p>
            <a:r>
              <a:rPr lang="en-US" dirty="0"/>
              <a:t>We need more hands on deck – Town Planner or Architect  </a:t>
            </a:r>
          </a:p>
          <a:p>
            <a:pPr marL="0" indent="0">
              <a:buNone/>
            </a:pPr>
            <a:endParaRPr lang="en-ZA" dirty="0"/>
          </a:p>
        </p:txBody>
      </p:sp>
      <p:sp>
        <p:nvSpPr>
          <p:cNvPr id="5" name="TextBox 4">
            <a:extLst>
              <a:ext uri="{FF2B5EF4-FFF2-40B4-BE49-F238E27FC236}">
                <a16:creationId xmlns:a16="http://schemas.microsoft.com/office/drawing/2014/main" id="{A09AC326-0DF1-7CC5-CE72-EFFF30FB58A1}"/>
              </a:ext>
            </a:extLst>
          </p:cNvPr>
          <p:cNvSpPr txBox="1"/>
          <p:nvPr/>
        </p:nvSpPr>
        <p:spPr>
          <a:xfrm>
            <a:off x="4019120" y="711583"/>
            <a:ext cx="5573485" cy="830997"/>
          </a:xfrm>
          <a:prstGeom prst="rect">
            <a:avLst/>
          </a:prstGeom>
          <a:noFill/>
        </p:spPr>
        <p:txBody>
          <a:bodyPr wrap="square" rtlCol="0">
            <a:spAutoFit/>
          </a:bodyPr>
          <a:lstStyle/>
          <a:p>
            <a:r>
              <a:rPr lang="en-US" sz="4800" b="1" dirty="0"/>
              <a:t>COMPLIANCE   </a:t>
            </a:r>
            <a:endParaRPr lang="en-ZA" sz="4800" b="1" dirty="0"/>
          </a:p>
        </p:txBody>
      </p:sp>
    </p:spTree>
    <p:extLst>
      <p:ext uri="{BB962C8B-B14F-4D97-AF65-F5344CB8AC3E}">
        <p14:creationId xmlns:p14="http://schemas.microsoft.com/office/powerpoint/2010/main" val="179559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9C532-5564-629C-84BD-894A0A809B2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1FF270-0426-F8C0-2A71-E2DC9D1E037D}"/>
              </a:ext>
            </a:extLst>
          </p:cNvPr>
          <p:cNvSpPr>
            <a:spLocks noGrp="1"/>
          </p:cNvSpPr>
          <p:nvPr>
            <p:ph idx="1"/>
          </p:nvPr>
        </p:nvSpPr>
        <p:spPr>
          <a:xfrm>
            <a:off x="87086" y="2173967"/>
            <a:ext cx="11872303" cy="4527621"/>
          </a:xfrm>
        </p:spPr>
        <p:txBody>
          <a:bodyPr>
            <a:normAutofit fontScale="70000" lnSpcReduction="20000"/>
          </a:bodyPr>
          <a:lstStyle/>
          <a:p>
            <a:r>
              <a:rPr lang="en-US" dirty="0"/>
              <a:t>ERA now sits on the Parkview SAPS CPF </a:t>
            </a:r>
          </a:p>
          <a:p>
            <a:pPr lvl="0"/>
            <a:r>
              <a:rPr lang="en-ZA" dirty="0"/>
              <a:t>Crime statistics for Emmarentia continue to trend significantly lower than both national and Gauteng provincial averages. </a:t>
            </a:r>
          </a:p>
          <a:p>
            <a:pPr lvl="0"/>
            <a:r>
              <a:rPr lang="en-ZA" dirty="0"/>
              <a:t>Although recorded crime levels remain relatively low, statistics alone do not provide a complete reflection of the area’s safety challenges. Underreporting remains a concern, and residents are strongly encouraged to report all crime-related incidents to ensure accurate data and appropriate response. </a:t>
            </a:r>
          </a:p>
          <a:p>
            <a:pPr lvl="0"/>
            <a:r>
              <a:rPr lang="en-ZA" dirty="0"/>
              <a:t>A successful appeal has been made for enhanced security measures at the Botanical Gardens, strengthening safety within this important community asset. </a:t>
            </a:r>
          </a:p>
          <a:p>
            <a:pPr lvl="0"/>
            <a:r>
              <a:rPr lang="en-ZA" dirty="0"/>
              <a:t>The relevant authorities have been formally alerted to abandoned and derelict properties that have been unlawfully occupied and are contributing to criminal activity. Residents are encouraged to report any such properties to assist in coordinated action. </a:t>
            </a:r>
          </a:p>
          <a:p>
            <a:pPr lvl="0"/>
            <a:r>
              <a:rPr lang="en-ZA" dirty="0"/>
              <a:t>Residents are urged to attend public meetings convened by the Community Policing Forum (CPF) to promote accountability, remain informed on safety matters, and foster active community engagement.</a:t>
            </a:r>
          </a:p>
          <a:p>
            <a:pPr lvl="0"/>
            <a:r>
              <a:rPr lang="en-ZA" dirty="0"/>
              <a:t>ERA has received a letter of allegations against Parkview SAPS and we have responded appropriately to all parties concerned.</a:t>
            </a:r>
          </a:p>
          <a:p>
            <a:endParaRPr lang="en-US" dirty="0"/>
          </a:p>
          <a:p>
            <a:endParaRPr lang="en-US" dirty="0"/>
          </a:p>
          <a:p>
            <a:endParaRPr lang="en-ZA" dirty="0"/>
          </a:p>
        </p:txBody>
      </p:sp>
      <p:sp>
        <p:nvSpPr>
          <p:cNvPr id="5" name="TextBox 4">
            <a:extLst>
              <a:ext uri="{FF2B5EF4-FFF2-40B4-BE49-F238E27FC236}">
                <a16:creationId xmlns:a16="http://schemas.microsoft.com/office/drawing/2014/main" id="{4930D6F1-80AA-38F0-0F16-BDEE6E6A3D48}"/>
              </a:ext>
            </a:extLst>
          </p:cNvPr>
          <p:cNvSpPr txBox="1"/>
          <p:nvPr/>
        </p:nvSpPr>
        <p:spPr>
          <a:xfrm>
            <a:off x="3309257" y="783772"/>
            <a:ext cx="5573485" cy="830997"/>
          </a:xfrm>
          <a:prstGeom prst="rect">
            <a:avLst/>
          </a:prstGeom>
          <a:noFill/>
        </p:spPr>
        <p:txBody>
          <a:bodyPr wrap="square" rtlCol="0">
            <a:spAutoFit/>
          </a:bodyPr>
          <a:lstStyle/>
          <a:p>
            <a:r>
              <a:rPr lang="en-US" sz="4800" b="1" dirty="0"/>
              <a:t>SAFETY&amp;SECURITY  </a:t>
            </a:r>
            <a:endParaRPr lang="en-ZA" sz="4800" b="1" dirty="0"/>
          </a:p>
        </p:txBody>
      </p:sp>
    </p:spTree>
    <p:extLst>
      <p:ext uri="{BB962C8B-B14F-4D97-AF65-F5344CB8AC3E}">
        <p14:creationId xmlns:p14="http://schemas.microsoft.com/office/powerpoint/2010/main" val="287715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3D694-7E11-E1FD-408B-384C1451DB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B69F60-A1E7-6145-D6CF-6FDDABF63C68}"/>
              </a:ext>
            </a:extLst>
          </p:cNvPr>
          <p:cNvSpPr>
            <a:spLocks noGrp="1"/>
          </p:cNvSpPr>
          <p:nvPr>
            <p:ph idx="1"/>
          </p:nvPr>
        </p:nvSpPr>
        <p:spPr>
          <a:xfrm>
            <a:off x="87085" y="2173968"/>
            <a:ext cx="6008915" cy="4351338"/>
          </a:xfrm>
        </p:spPr>
        <p:txBody>
          <a:bodyPr>
            <a:normAutofit/>
          </a:bodyPr>
          <a:lstStyle/>
          <a:p>
            <a:r>
              <a:rPr lang="en-US" sz="2400" dirty="0"/>
              <a:t>Cleared up the back of the Scouts Hall , Opp JM &amp; Limpopo triangle, southern portion of spruit facing JM from 5</a:t>
            </a:r>
            <a:r>
              <a:rPr lang="en-US" sz="2400" baseline="30000" dirty="0"/>
              <a:t>th</a:t>
            </a:r>
            <a:r>
              <a:rPr lang="en-US" sz="2400" dirty="0"/>
              <a:t> Ave till Limpopo, both sides of spruit from Scouts Hall to Dam Wall</a:t>
            </a:r>
          </a:p>
          <a:p>
            <a:r>
              <a:rPr lang="en-US" sz="2400" dirty="0"/>
              <a:t>Planted  3 x Trees and installed 1 x Bench for the Gemey Memorial Garden </a:t>
            </a:r>
          </a:p>
          <a:p>
            <a:r>
              <a:rPr lang="en-US" sz="2400" dirty="0"/>
              <a:t>Numerous clean ups of dumping within the spruit conducted.</a:t>
            </a:r>
          </a:p>
          <a:p>
            <a:r>
              <a:rPr lang="en-US" sz="2400" dirty="0"/>
              <a:t>Coordinating with JBG and external party to repair dam run off area.</a:t>
            </a:r>
          </a:p>
          <a:p>
            <a:endParaRPr lang="en-US" sz="2400" dirty="0"/>
          </a:p>
          <a:p>
            <a:endParaRPr lang="en-US" sz="2400" dirty="0"/>
          </a:p>
          <a:p>
            <a:endParaRPr lang="en-ZA" dirty="0"/>
          </a:p>
        </p:txBody>
      </p:sp>
      <p:sp>
        <p:nvSpPr>
          <p:cNvPr id="5" name="TextBox 4">
            <a:extLst>
              <a:ext uri="{FF2B5EF4-FFF2-40B4-BE49-F238E27FC236}">
                <a16:creationId xmlns:a16="http://schemas.microsoft.com/office/drawing/2014/main" id="{EA04E44E-D3AB-C453-E6E1-64139A0FABDF}"/>
              </a:ext>
            </a:extLst>
          </p:cNvPr>
          <p:cNvSpPr txBox="1"/>
          <p:nvPr/>
        </p:nvSpPr>
        <p:spPr>
          <a:xfrm>
            <a:off x="3717471" y="598141"/>
            <a:ext cx="4757057" cy="830997"/>
          </a:xfrm>
          <a:prstGeom prst="rect">
            <a:avLst/>
          </a:prstGeom>
          <a:noFill/>
        </p:spPr>
        <p:txBody>
          <a:bodyPr wrap="square" rtlCol="0">
            <a:spAutoFit/>
          </a:bodyPr>
          <a:lstStyle/>
          <a:p>
            <a:r>
              <a:rPr lang="en-US" sz="4800" b="1" dirty="0"/>
              <a:t>ENVIRONMENT  </a:t>
            </a:r>
            <a:endParaRPr lang="en-ZA" sz="4800" b="1" dirty="0"/>
          </a:p>
        </p:txBody>
      </p:sp>
      <p:sp>
        <p:nvSpPr>
          <p:cNvPr id="2" name="Content Placeholder 2">
            <a:extLst>
              <a:ext uri="{FF2B5EF4-FFF2-40B4-BE49-F238E27FC236}">
                <a16:creationId xmlns:a16="http://schemas.microsoft.com/office/drawing/2014/main" id="{789D6209-FBA3-A669-F55E-AD8DCE523FCD}"/>
              </a:ext>
            </a:extLst>
          </p:cNvPr>
          <p:cNvSpPr txBox="1">
            <a:spLocks/>
          </p:cNvSpPr>
          <p:nvPr/>
        </p:nvSpPr>
        <p:spPr>
          <a:xfrm>
            <a:off x="6183085" y="2088861"/>
            <a:ext cx="6008915" cy="435133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3400" dirty="0"/>
              <a:t>Cleared up the Dam Wall along Olifants and Louw Geldenhuys</a:t>
            </a:r>
          </a:p>
          <a:p>
            <a:pPr>
              <a:lnSpc>
                <a:spcPct val="110000"/>
              </a:lnSpc>
            </a:pPr>
            <a:r>
              <a:rPr lang="en-US" sz="3400" dirty="0"/>
              <a:t>Resource taken on to clean up the environment</a:t>
            </a:r>
          </a:p>
          <a:p>
            <a:pPr>
              <a:lnSpc>
                <a:spcPct val="110000"/>
              </a:lnSpc>
            </a:pPr>
            <a:r>
              <a:rPr lang="en-US" sz="3400" dirty="0"/>
              <a:t>Inside JBG - April 2025 with an established group of mostly dog-walkers that have been weeding and picking litter around the new dam </a:t>
            </a:r>
          </a:p>
          <a:p>
            <a:pPr>
              <a:lnSpc>
                <a:spcPct val="110000"/>
              </a:lnSpc>
            </a:pPr>
            <a:r>
              <a:rPr lang="en-US" sz="3400" dirty="0"/>
              <a:t>inside JBG on a regular basis. - Aug 2025 </a:t>
            </a:r>
            <a:r>
              <a:rPr lang="en-US" sz="3400" dirty="0" err="1"/>
              <a:t>organised</a:t>
            </a:r>
            <a:r>
              <a:rPr lang="en-US" sz="3400" dirty="0"/>
              <a:t> a community clean up inside Adopt a park area; and helped coordinate a group of about 90 Roosevelt learners who helped clean/weed inside JBG with the established weeding group.</a:t>
            </a:r>
          </a:p>
          <a:p>
            <a:pPr>
              <a:lnSpc>
                <a:spcPct val="110000"/>
              </a:lnSpc>
            </a:pPr>
            <a:endParaRPr lang="en-US" sz="3400" dirty="0"/>
          </a:p>
          <a:p>
            <a:endParaRPr lang="en-US" dirty="0"/>
          </a:p>
          <a:p>
            <a:endParaRPr lang="en-US" dirty="0"/>
          </a:p>
          <a:p>
            <a:endParaRPr lang="en-ZA" dirty="0"/>
          </a:p>
        </p:txBody>
      </p:sp>
    </p:spTree>
    <p:extLst>
      <p:ext uri="{BB962C8B-B14F-4D97-AF65-F5344CB8AC3E}">
        <p14:creationId xmlns:p14="http://schemas.microsoft.com/office/powerpoint/2010/main" val="2944826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9802</TotalTime>
  <Words>1140</Words>
  <Application>Microsoft Office PowerPoint</Application>
  <PresentationFormat>Widescreen</PresentationFormat>
  <Paragraphs>153</Paragraphs>
  <Slides>18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Google Sans</vt:lpstr>
      <vt:lpstr>Office Theme</vt:lpstr>
      <vt:lpstr>ANNUAL GENERAL MEETING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INFRASTRUCTURE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Saber Manjoo</dc:creator>
  <cp:lastModifiedBy>Saber Manjoo</cp:lastModifiedBy>
  <cp:revision>2</cp:revision>
  <dcterms:created xsi:type="dcterms:W3CDTF">2026-04-29T07:43:45Z</dcterms:created>
  <dcterms:modified xsi:type="dcterms:W3CDTF">2026-05-13T08:49:09Z</dcterms:modified>
</cp:coreProperties>
</file>